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342" r:id="rId3"/>
    <p:sldId id="257" r:id="rId4"/>
    <p:sldId id="328" r:id="rId5"/>
    <p:sldId id="279" r:id="rId6"/>
    <p:sldId id="340" r:id="rId7"/>
    <p:sldId id="330" r:id="rId8"/>
    <p:sldId id="326" r:id="rId9"/>
    <p:sldId id="339" r:id="rId10"/>
    <p:sldId id="574" r:id="rId11"/>
    <p:sldId id="578" r:id="rId12"/>
    <p:sldId id="343" r:id="rId13"/>
    <p:sldId id="277" r:id="rId14"/>
    <p:sldId id="287" r:id="rId15"/>
    <p:sldId id="311" r:id="rId16"/>
    <p:sldId id="33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72A1"/>
    <a:srgbClr val="8E587B"/>
    <a:srgbClr val="885075"/>
    <a:srgbClr val="FDDE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5865" autoAdjust="0"/>
  </p:normalViewPr>
  <p:slideViewPr>
    <p:cSldViewPr snapToGrid="0">
      <p:cViewPr varScale="1">
        <p:scale>
          <a:sx n="73" d="100"/>
          <a:sy n="73" d="100"/>
        </p:scale>
        <p:origin x="195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9350C-E2D8-4C77-B6DD-A5D373B330A3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0E492-BAC1-4929-9411-AD4DBAE36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60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Assisted Agents (Level 1): </a:t>
            </a:r>
            <a:r>
              <a:rPr lang="en-US" b="0" dirty="0"/>
              <a:t>These are AI systems that support scientists in narrow, well-defined tasks. </a:t>
            </a:r>
          </a:p>
          <a:p>
            <a:r>
              <a:rPr lang="en-US" b="0" dirty="0"/>
              <a:t>Examples: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Literature search engines powered by LLMs.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Automated data cleaning or visualization tools.</a:t>
            </a:r>
          </a:p>
          <a:p>
            <a:pPr marL="171450" indent="-171450">
              <a:buFontTx/>
              <a:buChar char="-"/>
            </a:pPr>
            <a:r>
              <a:rPr lang="en-US" b="0" dirty="0"/>
              <a:t>Machine learning models for prediction (e.g., climate or groundwater models you might use in hydrology).</a:t>
            </a:r>
          </a:p>
          <a:p>
            <a:r>
              <a:rPr lang="en-US" b="0" dirty="0"/>
              <a:t>Key Feature: Human-in-the-loop is essential; the AI only assists.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E492-BAC1-4929-9411-AD4DBAE361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03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72F06-F6ED-43C1-A86D-15B5F2AFDE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790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E492-BAC1-4929-9411-AD4DBAE361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4513A-DED5-12FC-A17B-97D8F7E7E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FA9708-F2CB-9D46-56FD-B8BA71110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EA6AF4-9513-0995-325F-A28B49DB9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D733A-8F5C-DA7C-BA11-4D9D369292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E492-BAC1-4929-9411-AD4DBAE361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86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F2C04-15B0-E857-179F-7E5611D81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11D578-66FB-AF7A-E01A-81C7EB076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FDDF7E-01A9-470F-9E36-17A1465F5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3141B-6245-4C2B-1DAC-C50AAA64B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E492-BAC1-4929-9411-AD4DBAE361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35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7972D-3D47-7FA4-D1CB-0DBDFE5BB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4191B2-AE6B-154D-9EA5-AD13EE0BB9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B096A-ACDE-0BE8-420F-758849F50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77AA7-3358-3763-FCC0-F3E4B1C81B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E492-BAC1-4929-9411-AD4DBAE361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34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E492-BAC1-4929-9411-AD4DBAE361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65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DFE8-80CD-662A-6FDE-51E01AEA8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C3E380-8C01-598A-9E06-77634066AB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3FE3E5-7DB1-AB82-C9FF-A222FEB4B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latin typeface="CIDFont+F4"/>
              </a:rPr>
              <a:t>Quantifying the impacts of climate change on surface-groundwater interactions, groundwater resources, water quality in terms of salinity (</a:t>
            </a:r>
            <a:r>
              <a:rPr lang="en-US" sz="1100" b="0" i="0" u="none" strike="noStrike" baseline="0" dirty="0">
                <a:solidFill>
                  <a:srgbClr val="00B0F0"/>
                </a:solidFill>
                <a:highlight>
                  <a:srgbClr val="FFFF00"/>
                </a:highlight>
                <a:latin typeface="CIDFont+F4"/>
              </a:rPr>
              <a:t>undergoing</a:t>
            </a:r>
            <a:r>
              <a:rPr lang="en-US" sz="1100" b="0" i="0" u="none" strike="noStrike" baseline="0" dirty="0">
                <a:latin typeface="CIDFont+F4"/>
              </a:rPr>
              <a:t>). This is particularly related to the changing rainfall pattern and SLR rise under different scenarios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latin typeface="CIDFont+F4"/>
              </a:rPr>
              <a:t>Collaborating with stakeholders to evaluate nature-based infrastructure for mitigation and adaptation solutions (Next step). This could be at local or regional scale (any suggestion on this would be also appreciated)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latin typeface="CIDFont+F4"/>
              </a:rPr>
              <a:t>Conducting outreach campaigns to increase community awareness about the resilience of groundwater resources in South Florida (using different outlet medias).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b="0" i="0" u="none" strike="noStrike" baseline="0" dirty="0">
                <a:latin typeface="CIDFont+F4"/>
              </a:rPr>
              <a:t>Developing a user-friendly web-based platform to provide stakeholders with access to project data, supporting decision-making and community engagement. This helps to the goal of making data FAIR: Findable, Accessible, Interoperable, and Reusable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1EE4C-4166-6549-6DD4-CE86AC5965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E492-BAC1-4929-9411-AD4DBAE361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24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>
                <a:solidFill>
                  <a:srgbClr val="0070C0"/>
                </a:solidFill>
                <a:latin typeface="Univers 57 Condensed"/>
              </a:rPr>
              <a:t>Conceptual model of the hydrologic system of the Biscayne and Southern Everglades Coastal Transport (BISECT) model (Swain  et al., 20219)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E492-BAC1-4929-9411-AD4DBAE361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87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BB535-CA9F-C128-BED3-FCDDBBA1E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8FE3D-6B35-73C0-8A40-BE9F1E4AB5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E87FD6-12B8-44EB-D82D-ABBBD437C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NetCDF data</a:t>
            </a:r>
          </a:p>
          <a:p>
            <a:endParaRPr lang="en-US" dirty="0"/>
          </a:p>
          <a:p>
            <a:r>
              <a:rPr lang="en-US" dirty="0"/>
              <a:t>Intergovernmental Panel on Climate Change (IPCC) Sixth Assessment Report (AR6)</a:t>
            </a:r>
          </a:p>
          <a:p>
            <a:endParaRPr lang="en-US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200" dirty="0">
                <a:solidFill>
                  <a:srgbClr val="00206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Downscaled CMIP6 climate projections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SSP2-4.5 and SSP5-8.5 scenarios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dirty="0"/>
              <a:t>NASA projections</a:t>
            </a: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50000"/>
              </a:lnSpc>
              <a:buNone/>
            </a:pPr>
            <a:r>
              <a:rPr lang="en-US" b="1" dirty="0">
                <a:latin typeface="Funnel Sans" panose="020B0604020202020204" charset="0"/>
              </a:rPr>
              <a:t>Temporal Coverage</a:t>
            </a:r>
            <a:endParaRPr lang="en-US" dirty="0">
              <a:latin typeface="Funnel Sans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Funnel Sans" panose="020B0604020202020204" charset="0"/>
              </a:rPr>
              <a:t>Baseline: 2011–2019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Funnel Sans" panose="020B0604020202020204" charset="0"/>
              </a:rPr>
              <a:t>Near-future: 2051–2059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Funnel Sans" panose="020B0604020202020204" charset="0"/>
              </a:rPr>
              <a:t>Far-future: 2091–2099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F0397-6C9E-5CA3-37C0-F6EFB90BC7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E492-BAC1-4929-9411-AD4DBAE361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03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B09DD-C0F5-376C-605C-C2DF89802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832D04-2EC7-E77F-1DDF-535BC813D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B916E-D080-DD8C-8A51-27A2443AF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Outputs (different data formats)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B86C0-869B-C188-C0AA-B741052AE6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E492-BAC1-4929-9411-AD4DBAE361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55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144BC-BF8E-C1B1-A6A4-1D8FF7E10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21E9DF-C237-F61D-83FB-69A8AF076F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3D164-88C8-22BD-E0D7-838123965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Dashboard Purpose: Interactive platform for stakeholders, scientists, water resource managers, and the public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LLM-powered decision-support dashboard is an innovation in stakeholder engagement, designed to synthesize complex information—including rainfall, groundwater recharge, evapotranspiration, water quality, and flood data into actionable recommendations. 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17B63-C96E-36AF-0104-3DACF2B810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E492-BAC1-4929-9411-AD4DBAE361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7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3DD4A-6D38-3172-2083-D695FC6C5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0FE9D9-7C44-CB6A-D11A-E63D5EF9B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AD51D0-1B2F-35C8-C186-AF9C650D03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b="0" dirty="0">
                <a:solidFill>
                  <a:srgbClr val="002060"/>
                </a:solidFill>
              </a:rPr>
              <a:t>Project datasets and workflows, plus guidance on required Python packages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b="0" dirty="0">
                <a:solidFill>
                  <a:srgbClr val="002060"/>
                </a:solidFill>
              </a:rPr>
              <a:t>Frontend guidance for a browser-based UI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b="0" dirty="0">
                <a:solidFill>
                  <a:srgbClr val="002060"/>
                </a:solidFill>
              </a:rPr>
              <a:t>Manuscript mentorship with the goal of a high-quality peer-reviewed publication (beyond a capstone report)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b="0" dirty="0">
                <a:solidFill>
                  <a:srgbClr val="002060"/>
                </a:solidFill>
              </a:rPr>
              <a:t>Open-access publication fees covered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b="0" dirty="0">
                <a:solidFill>
                  <a:srgbClr val="002060"/>
                </a:solidFill>
              </a:rPr>
              <a:t>Travel support for 1 student (or 2 going together) to present at a national conference (e.g., AGU Fall Meeting, San Francisco - One week).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b="0" dirty="0">
                <a:solidFill>
                  <a:srgbClr val="002060"/>
                </a:solidFill>
              </a:rPr>
              <a:t>Hands-on experience with geospatial big data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b="0" dirty="0">
                <a:solidFill>
                  <a:srgbClr val="002060"/>
                </a:solidFill>
              </a:rPr>
              <a:t>Graduate school preparation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b="0" dirty="0">
                <a:solidFill>
                  <a:srgbClr val="002060"/>
                </a:solidFill>
              </a:rPr>
              <a:t>Strong resume (working on an EPA funded grant and CMIP6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FA561-CEFA-FFA3-2E65-FB78E76355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E492-BAC1-4929-9411-AD4DBAE361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88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C08C6-84FD-4BB7-BBA3-FECFEEA8F55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168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53413-5566-7B13-3A6D-F392FECBD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502D34-8271-24BF-98FF-8E54C85968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B1A41-6958-562E-4E52-45B7A2E0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72F2F-4BDE-4C58-BFD9-5B7673922D62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53FA0-6BB9-8B9E-9989-4FE6CCB0F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193E4-0581-C756-6EFD-F690092D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6BED-AFE4-415F-852E-C4C364E3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17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C5D5-6479-1EC9-8BEC-5D0A098E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6FD9BC-0223-03AC-2053-DC4D41AFED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A6AA6-1F83-5884-5A27-2ABB3F34E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72F2F-4BDE-4C58-BFD9-5B7673922D62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A14FD-F498-5A81-2C9F-3CD997D6C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0C227-E22B-6FE7-AB22-6DE4520D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6BED-AFE4-415F-852E-C4C364E3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99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72F0EB-108F-1CEE-C238-E50634901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FA24BD-3BA2-579E-176E-11A25ACCA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3D030-0118-992E-80AA-D424A4BD9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72F2F-4BDE-4C58-BFD9-5B7673922D62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0C176-5BE6-1DF6-E1EE-F13EB4302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EEB6A-CAB9-D121-8919-AA4E5CA3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6BED-AFE4-415F-852E-C4C364E3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00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E693-AA9B-4D68-BCB2-ED826B0A8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FDB76-2F5A-45A3-8C0D-1948FE7291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8FE78-2F0C-4F8D-B8C8-18207C233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01E4C-A38C-41D3-9E4D-7A5ED0A4AEB4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7BB48-A21A-471C-8733-CAEBF8645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E9399-9734-4F92-AC74-3521E150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6646-1D06-451D-96AB-990242727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86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D75D8-B692-4BC8-A966-BAF68F74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96898-EBC1-41A4-AC52-E6A10AC90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8A23A-DDB4-46CC-825B-E7855CD2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8B677-2FFC-411C-B8F4-FA205D7DCB34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94D40-D64A-449C-89E9-2C1B8655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4BB96-3003-43CF-ABCB-0378F7E5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6646-1D06-451D-96AB-990242727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97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4B3BA-0C63-485F-9E3D-45FD4D14A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B115C-9747-4897-96EE-45687C88F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FE5C0-D014-4478-BC5E-54A3BC40A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D900-7D08-4F8C-B2AD-FFFA5DA5A10B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EEDE3-D005-4078-A1AE-A645D23E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21DDE-7B5C-4675-9C93-4AAF89995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6646-1D06-451D-96AB-990242727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45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F62E-8134-46E3-96FA-45909E46D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8A5D0-5729-40DE-9A30-95DABCBEB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AE395-FEC8-4298-A1AB-BE208F18A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979F3-509D-412C-99A6-E38A4A38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B15AA-2EEE-4FDF-BEE5-A8B86EC9BAF5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2CAD4-E395-4D4C-B695-8FC06981E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13F91-4305-4E23-B463-4752E5552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6646-1D06-451D-96AB-990242727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74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99796-18E9-42BD-B1EB-3F79E837F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B7A0E-25DA-4704-BC8E-98532D051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B146A-3BC7-4DFB-93B8-52752C06F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56AB3C-ACEA-432C-A17A-F5E5D6E4C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5ED9CD-24B7-466A-A5B7-E9F205038E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2028D6-4EB6-475F-9624-70DFF1D7D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51F2B-BC47-465B-B8F3-2D564F0AE03A}" type="datetime1">
              <a:rPr lang="en-US" smtClean="0"/>
              <a:t>9/4/2025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10C831-2E64-4E18-8966-2776A4310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F2106-8DCB-4D97-8C74-06B679C0C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6646-1D06-451D-96AB-990242727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72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3DB3-3A07-449E-98ED-5593E9C29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7E2E70-DC04-4D02-B3B9-865602A3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22719-D2E7-4864-9F14-288561B3257B}" type="datetime1">
              <a:rPr lang="en-US" smtClean="0"/>
              <a:t>9/4/2025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0B2F3A-D553-4A1A-8FC7-10855DCC6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9900A8-E6E9-4CEA-9939-FCD041751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6646-1D06-451D-96AB-990242727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9166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2AAD1F-5401-4A4F-8BC6-985C332B0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350C3-9051-41E5-A9CC-7C9B87A8ED79}" type="datetime1">
              <a:rPr lang="en-US" smtClean="0"/>
              <a:t>9/4/2025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EDAB9-CE11-4DBB-A3DA-54B904A13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6B70B-0372-4C73-B175-4C34C745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6646-1D06-451D-96AB-990242727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82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9428-ECB2-4485-A991-B0EB441FC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8E047-00CA-4BFF-84A0-13CB1681E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7444D9-BAD8-49E7-A09F-4A169EA5D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0E2C6-14B3-4E5E-AB07-1DD713CBD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3EF8-72F0-4BEB-AD59-5E5BAED94EF4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44AE1-F79B-4F99-8953-1B6249CDE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98B32-EC58-4450-BD27-E3868742D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6646-1D06-451D-96AB-990242727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67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2C264-4B04-F492-B381-B4E2E4A43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AB3D0-4B41-7E17-EF45-ACA3FAE43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359FC-7376-A152-B963-98EACE630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72F2F-4BDE-4C58-BFD9-5B7673922D62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2E3F4-3820-745B-D191-2AF2F540F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568E8-B32A-087A-F474-0EDB49E4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6BED-AFE4-415F-852E-C4C364E3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648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8146D-4534-474D-8C89-DCB20532B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624CAF-8D03-4C7D-B441-9CDB38273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6DAD1E-8B9E-4227-8DFB-8B0173604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37BDCB-AF23-4A8C-9923-029E19669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F45B4-8BF9-4605-BA85-96CAF82767DB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B00F2-5F52-4F84-94EF-1320AA3E0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A587C-E032-455B-9A59-F0F36203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6646-1D06-451D-96AB-990242727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953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0963-1E38-473E-B5DC-0AFCA44B0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2279C-21EE-47B3-93FF-F6E215A58E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A2EDC-E531-4D86-9E2D-EE9B8192E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883F0-A017-4E1B-BB9D-ED12BBF54231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1DF38-40E9-4E0A-B2FB-777952EC5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BD06C-258C-4948-8043-CD17D14C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6646-1D06-451D-96AB-990242727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449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CFB34B-9D27-4395-B9F9-DED8C2162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A02667-D21A-4138-A51B-E5CFD25C71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F45CB-AAEA-46AD-979E-C2F5B3A34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0679F-0F9C-44DE-AB53-EF8CCF9F29D0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9DA97-C7AD-4434-8B9B-0943E30B0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BA6F5-E891-4ACA-8DC9-9F13B1CB7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96646-1D06-451D-96AB-990242727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604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04546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6BEBC398-0B32-5D4C-8F8E-8DA17BC07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66928"/>
            <a:ext cx="10537683" cy="873436"/>
          </a:xfrm>
        </p:spPr>
        <p:txBody>
          <a:bodyPr lIns="0" tIns="0" rIns="0" bIns="0" anchor="t">
            <a:noAutofit/>
          </a:bodyPr>
          <a:lstStyle>
            <a:lvl1pPr>
              <a:defRPr sz="2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52D11-D0BD-46AC-942A-A7F84C34C1C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38199" y="1780031"/>
            <a:ext cx="10537683" cy="457631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pPr lvl="0"/>
            <a:r>
              <a:rPr lang="en-US" dirty="0"/>
              <a:t>Click to insert image or graphic here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BF259-DAF9-B243-B6F0-58E2A58BD7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z="1200">
                <a:latin typeface="+mn-lt"/>
              </a:defRPr>
            </a:lvl1pPr>
          </a:lstStyle>
          <a:p>
            <a:fld id="{A52BEA90-E6BE-45F4-8D5D-C2E01FE3DB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054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F98CB-7211-17D7-BA38-A8F964241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93F6C-03E0-F1CE-E5B6-9D38CCD89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26173-BE2A-D669-4D78-467B97847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72F2F-4BDE-4C58-BFD9-5B7673922D62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5B68A-0A1A-BFA5-E115-95A2BEE6C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6ADD1-518C-E247-A4DC-3EC881742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6BED-AFE4-415F-852E-C4C364E3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7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A6EF8-7498-4F5A-8A13-DD320CBC0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84778-6D17-67DE-EE94-2D2FF3860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F0939-1EE4-AC96-964C-839B4BAB6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2097B-FDBD-450E-3899-3E38C46C9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72F2F-4BDE-4C58-BFD9-5B7673922D62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D80548-7217-5276-0418-28EAA6974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78CAE-352C-473E-85FD-A522F0D12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6BED-AFE4-415F-852E-C4C364E3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9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D3EFF-5F17-5AD0-FCFF-460D54F7A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4D347-620D-141B-A4F0-F285178BE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1315C-6BB5-4FB2-001A-26C6E2E1A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B81639-87A4-3B10-956D-8E685A8B8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3C4D93-CADC-BE20-3EDC-F58303B365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F27509-AAF7-4132-D673-C099E05EC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72F2F-4BDE-4C58-BFD9-5B7673922D62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47E5DA-D94D-D71B-94C9-637863964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918041-2C7F-2D24-3320-813EE21CE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6BED-AFE4-415F-852E-C4C364E3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68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07E9D-2B3B-A6EA-5186-26436F13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52812A-32DD-79B1-B30D-2E7E886B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72F2F-4BDE-4C58-BFD9-5B7673922D62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B9DCD-D5FE-B62C-0ABC-3B2A0A7AB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827CB-8505-6613-DF71-5E25CBD4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6BED-AFE4-415F-852E-C4C364E3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11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19FD0F-FC37-1646-C899-DFB6C1B21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72F2F-4BDE-4C58-BFD9-5B7673922D62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623D8-CE29-FC7B-8EA5-D2130B974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B3E63-6302-7DC4-1C31-379EC8084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6BED-AFE4-415F-852E-C4C364E3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23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52690-02A6-65A2-62F7-97EBE7F65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BB177-4A01-02AF-4305-BC3EA13FC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AAB20B-F96D-3801-56C3-32E7B6C16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59B384-2336-54B5-F0E0-010292F02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72F2F-4BDE-4C58-BFD9-5B7673922D62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A71CF-DAC2-0870-8EC4-D414D9942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7F415-6219-82AF-E11A-453BE72B3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6BED-AFE4-415F-852E-C4C364E3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556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4C2E4-47ED-2A01-35D7-D3A16AB8F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67007-A989-DC3E-FC65-0F4F200526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8FD60C-C05B-034F-BF65-EB2B4ADB2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AD538-EA7A-FD42-3C03-BDEE23212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72F2F-4BDE-4C58-BFD9-5B7673922D62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C69C4B-3F35-CC08-F362-9E9C3730D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2C067B-0144-7051-FA5E-98895DFA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6BED-AFE4-415F-852E-C4C364E3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09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672B4B-4559-27DF-AF4A-2F3BA8A21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9C74C-FFBE-2104-F535-B39556A76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CCCBA-29DB-40D5-D94F-931A33AF27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E72F2F-4BDE-4C58-BFD9-5B7673922D62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FEF51-7C66-B66F-DAC3-8801A3DED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35F22-21DA-6276-3A1F-3074030CF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276BED-AFE4-415F-852E-C4C364E35B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49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708E46-4D01-4447-8CEC-46FE59612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81B95-5205-4CE6-966F-BA251358D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98D5C-1E53-4DC0-83E4-B447526A96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90425-DAAC-43C0-AE33-BDE99666B26C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CE395-9DC2-4BB4-91CD-CBDB3CF423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FDF43-13D8-4A98-AEF1-4358AB0BD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96646-1D06-451D-96AB-990242727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90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gebremedhin@fgcu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aelshall@fgcu.edu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aselshall.github.io/ads/ai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sample_time_series_map.html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25.png"/><Relationship Id="rId7" Type="http://schemas.openxmlformats.org/officeDocument/2006/relationships/image" Target="../media/image2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fabric.microsoft.com/t5/Data-Stories-Gallery/Visual-Storytelling-An-Environmental-Risk-Assessment/m-p/1342550?utm_source=chatgpt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369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127D0DFA-1A7D-2B32-BA91-D1C14C168A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5" y="588030"/>
            <a:ext cx="5129600" cy="53400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LLM-Powered Dashboard for Groundwater Climate Resiliency in South Florida 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6CC530C1-AD9B-4796-6386-0FBFE0DFD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4885" y="2790591"/>
            <a:ext cx="5070882" cy="24815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tx2"/>
                </a:solidFill>
              </a:rPr>
              <a:t>Mewcha A. Gebremedhin, Ph.D.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tx2"/>
                </a:solidFill>
              </a:rPr>
              <a:t>Postdoctoral Research Scholar  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tx2"/>
                </a:solidFill>
              </a:rPr>
              <a:t>U.A. Whitaker College of Engineering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tx2"/>
                </a:solidFill>
              </a:rPr>
              <a:t>Email: </a:t>
            </a:r>
            <a:r>
              <a:rPr lang="en-US" sz="1800" dirty="0">
                <a:solidFill>
                  <a:schemeClr val="tx2"/>
                </a:solidFill>
                <a:hlinkClick r:id="rId3"/>
              </a:rPr>
              <a:t>mgebremedhin@fgcu.edu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6E723-4E2D-9121-3295-DC7709BEC1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7"/>
          <a:stretch/>
        </p:blipFill>
        <p:spPr>
          <a:xfrm>
            <a:off x="60960" y="5629893"/>
            <a:ext cx="12080235" cy="1228114"/>
          </a:xfrm>
          <a:prstGeom prst="rect">
            <a:avLst/>
          </a:prstGeom>
        </p:spPr>
      </p:pic>
      <p:sp>
        <p:nvSpPr>
          <p:cNvPr id="10" name="Subtitle 8">
            <a:extLst>
              <a:ext uri="{FF2B5EF4-FFF2-40B4-BE49-F238E27FC236}">
                <a16:creationId xmlns:a16="http://schemas.microsoft.com/office/drawing/2014/main" id="{A3F69307-B29C-8C7A-F307-24FDE722C763}"/>
              </a:ext>
            </a:extLst>
          </p:cNvPr>
          <p:cNvSpPr txBox="1">
            <a:spLocks/>
          </p:cNvSpPr>
          <p:nvPr/>
        </p:nvSpPr>
        <p:spPr>
          <a:xfrm>
            <a:off x="6487133" y="327396"/>
            <a:ext cx="5070882" cy="248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1800">
                <a:solidFill>
                  <a:schemeClr val="tx2"/>
                </a:solidFill>
              </a:rPr>
              <a:t>Ahmed S. Elshall, Ph.D.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1800">
                <a:solidFill>
                  <a:schemeClr val="tx2"/>
                </a:solidFill>
              </a:rPr>
              <a:t>Assistant Professor - Environmental Engineering 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1800">
                <a:solidFill>
                  <a:schemeClr val="tx2"/>
                </a:solidFill>
              </a:rPr>
              <a:t>U.A. Whitaker College of Engineering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1800">
                <a:solidFill>
                  <a:schemeClr val="tx2"/>
                </a:solidFill>
              </a:rPr>
              <a:t>Joint Appointment with The Water School </a:t>
            </a:r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1800">
                <a:solidFill>
                  <a:schemeClr val="tx2"/>
                </a:solidFill>
              </a:rPr>
              <a:t>Email: </a:t>
            </a:r>
            <a:r>
              <a:rPr lang="en-US" sz="1800">
                <a:solidFill>
                  <a:schemeClr val="tx2"/>
                </a:solidFill>
                <a:hlinkClick r:id="rId5"/>
              </a:rPr>
              <a:t>aelshall@fgcu.edu</a:t>
            </a:r>
            <a:r>
              <a:rPr lang="en-US" sz="1800">
                <a:solidFill>
                  <a:schemeClr val="tx2"/>
                </a:solidFill>
              </a:rPr>
              <a:t> 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413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9A53C39-4A6B-41BA-A227-FF1569CAF84A}"/>
              </a:ext>
            </a:extLst>
          </p:cNvPr>
          <p:cNvSpPr txBox="1">
            <a:spLocks/>
          </p:cNvSpPr>
          <p:nvPr/>
        </p:nvSpPr>
        <p:spPr>
          <a:xfrm>
            <a:off x="-11574" y="-95818"/>
            <a:ext cx="12207240" cy="3429000"/>
          </a:xfrm>
          <a:prstGeom prst="rect">
            <a:avLst/>
          </a:prstGeom>
          <a:solidFill>
            <a:srgbClr val="15306C"/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8751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Questions?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316FDD14-4090-4941-BAC5-2240631C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13446"/>
            <a:ext cx="10853058" cy="106223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solidFill>
                  <a:srgbClr val="F8751F"/>
                </a:solidFill>
              </a:rPr>
              <a:t>Thank You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89AFDF-EF0C-840D-F2FD-1DD03749D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" y="3333182"/>
            <a:ext cx="3275678" cy="327567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7B8A794-1987-D155-B4E8-2F0ED2CD060C}"/>
              </a:ext>
            </a:extLst>
          </p:cNvPr>
          <p:cNvSpPr txBox="1">
            <a:spLocks/>
          </p:cNvSpPr>
          <p:nvPr/>
        </p:nvSpPr>
        <p:spPr>
          <a:xfrm>
            <a:off x="308754" y="6415454"/>
            <a:ext cx="3275678" cy="3371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0" dirty="0">
                <a:solidFill>
                  <a:srgbClr val="0070C0"/>
                </a:solidFill>
              </a:rPr>
              <a:t>Scan for slides and more information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98DC1-5EA4-932C-3E6D-31A84502B53E}"/>
              </a:ext>
            </a:extLst>
          </p:cNvPr>
          <p:cNvSpPr txBox="1"/>
          <p:nvPr/>
        </p:nvSpPr>
        <p:spPr>
          <a:xfrm>
            <a:off x="3424268" y="5810010"/>
            <a:ext cx="6103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4"/>
              </a:rPr>
              <a:t>https://aselshall.github.io/ads/ai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821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1A10-B304-EA21-8B7F-B24365927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268541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10000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3481313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544BF-6DE9-9B80-8608-93EA9CCB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00B050"/>
                </a:solidFill>
              </a:rPr>
              <a:t>Dashboard Core Features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E8A58F-7E93-BE7C-1713-41C613E3519E}"/>
              </a:ext>
            </a:extLst>
          </p:cNvPr>
          <p:cNvSpPr txBox="1">
            <a:spLocks/>
          </p:cNvSpPr>
          <p:nvPr/>
        </p:nvSpPr>
        <p:spPr>
          <a:xfrm>
            <a:off x="742950" y="4064714"/>
            <a:ext cx="5353050" cy="1774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3A0201-F744-4E9D-21B7-B935DED1B077}"/>
              </a:ext>
            </a:extLst>
          </p:cNvPr>
          <p:cNvCxnSpPr/>
          <p:nvPr/>
        </p:nvCxnSpPr>
        <p:spPr>
          <a:xfrm>
            <a:off x="652296" y="1585792"/>
            <a:ext cx="10797519" cy="33274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EF6B02C-4ACE-C938-C026-4FE409F51735}"/>
              </a:ext>
            </a:extLst>
          </p:cNvPr>
          <p:cNvGrpSpPr/>
          <p:nvPr/>
        </p:nvGrpSpPr>
        <p:grpSpPr>
          <a:xfrm>
            <a:off x="6799105" y="1967681"/>
            <a:ext cx="5125229" cy="2066687"/>
            <a:chOff x="793790" y="1910831"/>
            <a:chExt cx="5125229" cy="2066687"/>
          </a:xfrm>
        </p:grpSpPr>
        <p:pic>
          <p:nvPicPr>
            <p:cNvPr id="8" name="Image 0" descr="preencoded.png">
              <a:extLst>
                <a:ext uri="{FF2B5EF4-FFF2-40B4-BE49-F238E27FC236}">
                  <a16:creationId xmlns:a16="http://schemas.microsoft.com/office/drawing/2014/main" id="{173CA12A-ABF9-4669-640B-6746B0FB4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3790" y="1910831"/>
              <a:ext cx="566976" cy="566976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Text 1">
              <a:extLst>
                <a:ext uri="{FF2B5EF4-FFF2-40B4-BE49-F238E27FC236}">
                  <a16:creationId xmlns:a16="http://schemas.microsoft.com/office/drawing/2014/main" id="{2B16501C-6984-9536-E575-11AF5B3D3F57}"/>
                </a:ext>
              </a:extLst>
            </p:cNvPr>
            <p:cNvSpPr/>
            <p:nvPr/>
          </p:nvSpPr>
          <p:spPr>
            <a:xfrm>
              <a:off x="793790" y="2761295"/>
              <a:ext cx="3045738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0070C0"/>
                  </a:solidFill>
                  <a:latin typeface="Mona Sans Semi Bold" pitchFamily="34" charset="0"/>
                  <a:ea typeface="Mona Sans Semi Bold" pitchFamily="34" charset="-122"/>
                  <a:cs typeface="Mona Sans Semi Bold" pitchFamily="34" charset="-120"/>
                </a:rPr>
                <a:t>Interactive Homepage</a:t>
              </a:r>
              <a:endParaRPr lang="en-US" sz="2200" b="1" dirty="0">
                <a:solidFill>
                  <a:srgbClr val="0070C0"/>
                </a:solidFill>
              </a:endParaRPr>
            </a:p>
          </p:txBody>
        </p:sp>
        <p:sp>
          <p:nvSpPr>
            <p:cNvPr id="13" name="Text 2">
              <a:extLst>
                <a:ext uri="{FF2B5EF4-FFF2-40B4-BE49-F238E27FC236}">
                  <a16:creationId xmlns:a16="http://schemas.microsoft.com/office/drawing/2014/main" id="{3BF303BC-1B28-94A0-7973-7A60ADE65A2C}"/>
                </a:ext>
              </a:extLst>
            </p:cNvPr>
            <p:cNvSpPr/>
            <p:nvPr/>
          </p:nvSpPr>
          <p:spPr>
            <a:xfrm>
              <a:off x="793790" y="3251713"/>
              <a:ext cx="512522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002060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User-friendly entry point with in-built navigation to all dashboard modules</a:t>
              </a:r>
              <a:endParaRPr lang="en-US" sz="175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049E7B9-1D4D-402A-6E14-A5DD8DAFDB7A}"/>
              </a:ext>
            </a:extLst>
          </p:cNvPr>
          <p:cNvGrpSpPr/>
          <p:nvPr/>
        </p:nvGrpSpPr>
        <p:grpSpPr>
          <a:xfrm>
            <a:off x="793790" y="4549130"/>
            <a:ext cx="5353051" cy="2066687"/>
            <a:chOff x="793790" y="4549130"/>
            <a:chExt cx="5353051" cy="2066687"/>
          </a:xfrm>
        </p:grpSpPr>
        <p:pic>
          <p:nvPicPr>
            <p:cNvPr id="19" name="Image 2" descr="preencoded.png">
              <a:extLst>
                <a:ext uri="{FF2B5EF4-FFF2-40B4-BE49-F238E27FC236}">
                  <a16:creationId xmlns:a16="http://schemas.microsoft.com/office/drawing/2014/main" id="{B64C714C-BA6C-C9EA-88F5-2842DDAE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3790" y="4549130"/>
              <a:ext cx="566976" cy="566976"/>
            </a:xfrm>
            <a:prstGeom prst="rect">
              <a:avLst/>
            </a:prstGeom>
          </p:spPr>
        </p:pic>
        <p:sp>
          <p:nvSpPr>
            <p:cNvPr id="20" name="Text 5">
              <a:extLst>
                <a:ext uri="{FF2B5EF4-FFF2-40B4-BE49-F238E27FC236}">
                  <a16:creationId xmlns:a16="http://schemas.microsoft.com/office/drawing/2014/main" id="{2EF81751-FBE7-2EAE-8D3F-C115C1903FE6}"/>
                </a:ext>
              </a:extLst>
            </p:cNvPr>
            <p:cNvSpPr/>
            <p:nvPr/>
          </p:nvSpPr>
          <p:spPr>
            <a:xfrm>
              <a:off x="793790" y="5399594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0070C0"/>
                  </a:solidFill>
                  <a:latin typeface="Mona Sans Semi Bold" pitchFamily="34" charset="0"/>
                  <a:ea typeface="Mona Sans Semi Bold" pitchFamily="34" charset="-122"/>
                  <a:cs typeface="Mona Sans Semi Bold" pitchFamily="34" charset="-120"/>
                </a:rPr>
                <a:t>Data Visualization</a:t>
              </a:r>
              <a:endParaRPr lang="en-US" sz="2200" b="1" dirty="0">
                <a:solidFill>
                  <a:srgbClr val="0070C0"/>
                </a:solidFill>
              </a:endParaRPr>
            </a:p>
          </p:txBody>
        </p:sp>
        <p:sp>
          <p:nvSpPr>
            <p:cNvPr id="21" name="Text 6">
              <a:extLst>
                <a:ext uri="{FF2B5EF4-FFF2-40B4-BE49-F238E27FC236}">
                  <a16:creationId xmlns:a16="http://schemas.microsoft.com/office/drawing/2014/main" id="{AEA45F0C-D098-D216-2599-51B5917EFDEA}"/>
                </a:ext>
              </a:extLst>
            </p:cNvPr>
            <p:cNvSpPr/>
            <p:nvPr/>
          </p:nvSpPr>
          <p:spPr>
            <a:xfrm>
              <a:off x="793791" y="5890012"/>
              <a:ext cx="5353050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002060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Visualize temporal and spatial variables through interactive maps and time series plots</a:t>
              </a:r>
              <a:endParaRPr lang="en-US" sz="175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286AA37-B522-1127-CAA0-9EFC90FE7A75}"/>
              </a:ext>
            </a:extLst>
          </p:cNvPr>
          <p:cNvGrpSpPr/>
          <p:nvPr/>
        </p:nvGrpSpPr>
        <p:grpSpPr>
          <a:xfrm>
            <a:off x="793790" y="2000682"/>
            <a:ext cx="4312329" cy="2066687"/>
            <a:chOff x="7456884" y="4549130"/>
            <a:chExt cx="4312329" cy="2066687"/>
          </a:xfrm>
        </p:grpSpPr>
        <p:pic>
          <p:nvPicPr>
            <p:cNvPr id="23" name="Image 3" descr="preencoded.png">
              <a:extLst>
                <a:ext uri="{FF2B5EF4-FFF2-40B4-BE49-F238E27FC236}">
                  <a16:creationId xmlns:a16="http://schemas.microsoft.com/office/drawing/2014/main" id="{18F20899-C794-0A41-8C15-A30F99895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456884" y="4549130"/>
              <a:ext cx="566976" cy="566976"/>
            </a:xfrm>
            <a:prstGeom prst="rect">
              <a:avLst/>
            </a:prstGeom>
          </p:spPr>
        </p:pic>
        <p:sp>
          <p:nvSpPr>
            <p:cNvPr id="25" name="Text 7">
              <a:extLst>
                <a:ext uri="{FF2B5EF4-FFF2-40B4-BE49-F238E27FC236}">
                  <a16:creationId xmlns:a16="http://schemas.microsoft.com/office/drawing/2014/main" id="{9EC2589E-E93F-106B-91BE-42E9198CF432}"/>
                </a:ext>
              </a:extLst>
            </p:cNvPr>
            <p:cNvSpPr/>
            <p:nvPr/>
          </p:nvSpPr>
          <p:spPr>
            <a:xfrm>
              <a:off x="7456884" y="5399594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0070C0"/>
                  </a:solidFill>
                  <a:latin typeface="Mona Sans Semi Bold" pitchFamily="34" charset="0"/>
                  <a:ea typeface="Mona Sans Semi Bold" pitchFamily="34" charset="-122"/>
                  <a:cs typeface="Mona Sans Semi Bold" pitchFamily="34" charset="-120"/>
                </a:rPr>
                <a:t>AI Interaction</a:t>
              </a:r>
              <a:endParaRPr lang="en-US" sz="2200" b="1" dirty="0">
                <a:solidFill>
                  <a:srgbClr val="0070C0"/>
                </a:solidFill>
              </a:endParaRPr>
            </a:p>
          </p:txBody>
        </p:sp>
        <p:sp>
          <p:nvSpPr>
            <p:cNvPr id="29" name="Text 8">
              <a:extLst>
                <a:ext uri="{FF2B5EF4-FFF2-40B4-BE49-F238E27FC236}">
                  <a16:creationId xmlns:a16="http://schemas.microsoft.com/office/drawing/2014/main" id="{3DADD63C-BF00-D221-52C5-4833645B49F4}"/>
                </a:ext>
              </a:extLst>
            </p:cNvPr>
            <p:cNvSpPr/>
            <p:nvPr/>
          </p:nvSpPr>
          <p:spPr>
            <a:xfrm>
              <a:off x="7456884" y="5890012"/>
              <a:ext cx="431232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002060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GenAI chat interface for natural language queries about climate impacts</a:t>
              </a:r>
              <a:endParaRPr lang="en-US" sz="175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18444CD-2D59-6FAE-5CE4-CBE82BFDCDB5}"/>
              </a:ext>
            </a:extLst>
          </p:cNvPr>
          <p:cNvGrpSpPr/>
          <p:nvPr/>
        </p:nvGrpSpPr>
        <p:grpSpPr>
          <a:xfrm>
            <a:off x="7062988" y="4437152"/>
            <a:ext cx="4597464" cy="1924884"/>
            <a:chOff x="7456884" y="1910831"/>
            <a:chExt cx="4597464" cy="1924884"/>
          </a:xfrm>
        </p:grpSpPr>
        <p:pic>
          <p:nvPicPr>
            <p:cNvPr id="15" name="Image 1" descr="preencoded.png">
              <a:extLst>
                <a:ext uri="{FF2B5EF4-FFF2-40B4-BE49-F238E27FC236}">
                  <a16:creationId xmlns:a16="http://schemas.microsoft.com/office/drawing/2014/main" id="{93ABB6A3-1208-5399-7BEA-12B76A8D9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456884" y="1910831"/>
              <a:ext cx="566976" cy="566976"/>
            </a:xfrm>
            <a:prstGeom prst="rect">
              <a:avLst/>
            </a:prstGeom>
          </p:spPr>
        </p:pic>
        <p:sp>
          <p:nvSpPr>
            <p:cNvPr id="17" name="Text 3">
              <a:extLst>
                <a:ext uri="{FF2B5EF4-FFF2-40B4-BE49-F238E27FC236}">
                  <a16:creationId xmlns:a16="http://schemas.microsoft.com/office/drawing/2014/main" id="{4464B5C8-A262-2FB4-A1C1-3DC692183612}"/>
                </a:ext>
              </a:extLst>
            </p:cNvPr>
            <p:cNvSpPr/>
            <p:nvPr/>
          </p:nvSpPr>
          <p:spPr>
            <a:xfrm>
              <a:off x="7456884" y="2761295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0070C0"/>
                  </a:solidFill>
                  <a:latin typeface="Mona Sans Semi Bold" pitchFamily="34" charset="0"/>
                  <a:ea typeface="Mona Sans Semi Bold" pitchFamily="34" charset="-122"/>
                  <a:cs typeface="Mona Sans Semi Bold" pitchFamily="34" charset="-120"/>
                </a:rPr>
                <a:t>Data Upload and Download</a:t>
              </a:r>
              <a:endParaRPr lang="en-US" sz="2200" b="1" dirty="0">
                <a:solidFill>
                  <a:srgbClr val="0070C0"/>
                </a:solidFill>
              </a:endParaRPr>
            </a:p>
          </p:txBody>
        </p:sp>
        <p:sp>
          <p:nvSpPr>
            <p:cNvPr id="18" name="Text 4">
              <a:extLst>
                <a:ext uri="{FF2B5EF4-FFF2-40B4-BE49-F238E27FC236}">
                  <a16:creationId xmlns:a16="http://schemas.microsoft.com/office/drawing/2014/main" id="{98AE028A-29BF-5E72-4177-8500D34A584A}"/>
                </a:ext>
              </a:extLst>
            </p:cNvPr>
            <p:cNvSpPr/>
            <p:nvPr/>
          </p:nvSpPr>
          <p:spPr>
            <a:xfrm>
              <a:off x="7456884" y="3109910"/>
              <a:ext cx="4597464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002060"/>
                  </a:solidFill>
                  <a:latin typeface="Funnel Sans" pitchFamily="34" charset="0"/>
                  <a:ea typeface="Funnel Sans" pitchFamily="34" charset="-122"/>
                  <a:cs typeface="Funnel Sans" pitchFamily="34" charset="-120"/>
                </a:rPr>
                <a:t>Upload model input/output data in various formats (NetCDF, GeoTIFF, Binary, ASCII) and download based on query </a:t>
              </a:r>
              <a:endParaRPr lang="en-US" sz="1750" dirty="0">
                <a:solidFill>
                  <a:srgbClr val="002060"/>
                </a:solidFill>
              </a:endParaRPr>
            </a:p>
          </p:txBody>
        </p:sp>
        <p:pic>
          <p:nvPicPr>
            <p:cNvPr id="31" name="Image 1" descr="preencoded.png">
              <a:extLst>
                <a:ext uri="{FF2B5EF4-FFF2-40B4-BE49-F238E27FC236}">
                  <a16:creationId xmlns:a16="http://schemas.microsoft.com/office/drawing/2014/main" id="{45E1235B-5C90-E755-2DD4-2B67AE20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V="1">
              <a:off x="8145142" y="1916379"/>
              <a:ext cx="566976" cy="566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491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C8579-6370-4D8A-5400-A16E5A805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C838C-4571-7B44-7478-1C277264B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6"/>
                </a:solidFill>
              </a:rPr>
              <a:t>Interactive Map &amp; Time Series Features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10FF3D-92C6-DDC7-A644-A9D8DB32CB67}"/>
              </a:ext>
            </a:extLst>
          </p:cNvPr>
          <p:cNvCxnSpPr/>
          <p:nvPr/>
        </p:nvCxnSpPr>
        <p:spPr>
          <a:xfrm>
            <a:off x="652296" y="1585792"/>
            <a:ext cx="10797519" cy="33274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F467E49D-265D-7C4F-143B-087BBCAAC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34200"/>
            <a:ext cx="3516953" cy="733922"/>
          </a:xfrm>
          <a:prstGeom prst="rect">
            <a:avLst/>
          </a:prstGeom>
        </p:spPr>
      </p:pic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679D0B5E-E0BA-1682-2A55-960F0CD7B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866" y="2034200"/>
            <a:ext cx="3516951" cy="733922"/>
          </a:xfrm>
          <a:prstGeom prst="rect">
            <a:avLst/>
          </a:prstGeom>
        </p:spPr>
      </p:pic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669EB656-C4DB-DE15-F990-F0C86BFD7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4817" y="2034200"/>
            <a:ext cx="3516951" cy="7339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084B8F-8DA5-B8A0-5532-813119765959}"/>
              </a:ext>
            </a:extLst>
          </p:cNvPr>
          <p:cNvSpPr txBox="1"/>
          <p:nvPr/>
        </p:nvSpPr>
        <p:spPr>
          <a:xfrm>
            <a:off x="1052052" y="2839733"/>
            <a:ext cx="3185652" cy="1419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b="1" dirty="0">
                <a:solidFill>
                  <a:srgbClr val="002060"/>
                </a:solidFill>
                <a:latin typeface="Mona Sans Semi Bold" panose="020B0604020202020204" charset="0"/>
                <a:ea typeface="Mona Sans Semi Bold" pitchFamily="34" charset="-122"/>
                <a:cs typeface="Mona Sans Semi Bold" pitchFamily="34" charset="-120"/>
              </a:rPr>
              <a:t>Interactive Map Viewer</a:t>
            </a:r>
          </a:p>
          <a:p>
            <a:pPr marL="0" indent="0" algn="l">
              <a:buNone/>
            </a:pPr>
            <a:r>
              <a:rPr lang="en-US" sz="1400" i="1" dirty="0" err="1">
                <a:solidFill>
                  <a:srgbClr val="002060"/>
                </a:solidFill>
                <a:latin typeface="Mona Sans Semi Bold" panose="020B0604020202020204" charset="0"/>
              </a:rPr>
              <a:t>Mapbox</a:t>
            </a:r>
            <a:r>
              <a:rPr lang="en-US" sz="1400" i="1" dirty="0">
                <a:solidFill>
                  <a:srgbClr val="002060"/>
                </a:solidFill>
                <a:latin typeface="Mona Sans Semi Bold" panose="020B0604020202020204" charset="0"/>
              </a:rPr>
              <a:t> with </a:t>
            </a:r>
            <a:r>
              <a:rPr lang="en-US" sz="1400" b="1" i="1" dirty="0">
                <a:solidFill>
                  <a:srgbClr val="7030A0"/>
                </a:solidFill>
                <a:latin typeface="Mona Sans Semi Bold" panose="020B0604020202020204" charset="0"/>
              </a:rPr>
              <a:t>base map</a:t>
            </a:r>
            <a:r>
              <a:rPr lang="en-US" sz="1400" i="1" dirty="0">
                <a:solidFill>
                  <a:srgbClr val="002060"/>
                </a:solidFill>
                <a:latin typeface="Mona Sans Semi Bold" panose="020B0604020202020204" charset="0"/>
              </a:rPr>
              <a:t> allowing users to draw points or polygons and view variable overlays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1800" b="1" dirty="0">
              <a:solidFill>
                <a:srgbClr val="002060"/>
              </a:solidFill>
              <a:latin typeface="Mona Sans Semi Bold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161C94-72A8-38CE-E5E1-00CD9F82D115}"/>
              </a:ext>
            </a:extLst>
          </p:cNvPr>
          <p:cNvSpPr txBox="1"/>
          <p:nvPr/>
        </p:nvSpPr>
        <p:spPr>
          <a:xfrm>
            <a:off x="4693515" y="2839733"/>
            <a:ext cx="3351302" cy="206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b="1" dirty="0">
                <a:solidFill>
                  <a:srgbClr val="00206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Time Series Explorer</a:t>
            </a:r>
          </a:p>
          <a:p>
            <a:pPr marL="0" indent="0" algn="l">
              <a:buNone/>
            </a:pPr>
            <a:r>
              <a:rPr lang="en-US" sz="1400" i="1" dirty="0">
                <a:solidFill>
                  <a:srgbClr val="00206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Generate plots from selected areas with comparison across scenarios and time periods</a:t>
            </a:r>
          </a:p>
          <a:p>
            <a:pPr marL="0" indent="0" algn="l">
              <a:buNone/>
            </a:pPr>
            <a:endParaRPr lang="en-US" sz="1400" i="1" dirty="0">
              <a:solidFill>
                <a:srgbClr val="002060"/>
              </a:solidFill>
              <a:latin typeface="Mona Sans Semi Bold" pitchFamily="34" charset="0"/>
              <a:ea typeface="Mona Sans Semi Bold" pitchFamily="34" charset="-122"/>
              <a:cs typeface="Mona Sans Semi Bold" pitchFamily="34" charset="-120"/>
            </a:endParaRPr>
          </a:p>
          <a:p>
            <a:pPr marL="0" indent="0" algn="l">
              <a:buNone/>
            </a:pPr>
            <a:endParaRPr lang="en-US" sz="1400" i="1" dirty="0">
              <a:solidFill>
                <a:srgbClr val="002060"/>
              </a:solidFill>
              <a:latin typeface="Mona Sans Semi Bold" pitchFamily="34" charset="0"/>
              <a:ea typeface="Mona Sans Semi Bold" pitchFamily="34" charset="-122"/>
              <a:cs typeface="Mona Sans Semi Bold" pitchFamily="34" charset="-120"/>
            </a:endParaRPr>
          </a:p>
          <a:p>
            <a:pPr marL="0" indent="0" algn="l">
              <a:buNone/>
            </a:pPr>
            <a:r>
              <a:rPr lang="en-US" sz="1400" i="1" dirty="0">
                <a:solidFill>
                  <a:srgbClr val="00206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  <a:hlinkClick r:id="rId6" action="ppaction://hlinkfile"/>
              </a:rPr>
              <a:t>Example</a:t>
            </a:r>
            <a:endParaRPr lang="en-US" sz="1400" i="1" dirty="0">
              <a:solidFill>
                <a:srgbClr val="002060"/>
              </a:solidFill>
              <a:latin typeface="Mona Sans Semi Bold" pitchFamily="34" charset="0"/>
              <a:ea typeface="Mona Sans Semi Bold" pitchFamily="34" charset="-122"/>
              <a:cs typeface="Mona Sans Semi Bold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1800" b="1" dirty="0">
              <a:solidFill>
                <a:srgbClr val="002060"/>
              </a:solidFill>
              <a:latin typeface="Mona Sans Semi Bold" pitchFamily="34" charset="0"/>
              <a:ea typeface="Mona Sans Semi Bold" pitchFamily="34" charset="-122"/>
              <a:cs typeface="Mona Sans Semi Bold" pitchFamily="34" charset="-12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4C2349-8D6A-8944-FEC2-66C79E802B8F}"/>
              </a:ext>
            </a:extLst>
          </p:cNvPr>
          <p:cNvSpPr txBox="1"/>
          <p:nvPr/>
        </p:nvSpPr>
        <p:spPr>
          <a:xfrm>
            <a:off x="8264163" y="2839733"/>
            <a:ext cx="3185652" cy="1419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b="1" dirty="0">
                <a:solidFill>
                  <a:srgbClr val="00206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Scenario Comparison</a:t>
            </a:r>
          </a:p>
          <a:p>
            <a:pPr marL="0" indent="0" algn="l">
              <a:buNone/>
            </a:pPr>
            <a:r>
              <a:rPr lang="en-US" sz="1400" i="1" dirty="0">
                <a:solidFill>
                  <a:srgbClr val="00206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Side-by-side comparisons highlighting significant changes between time periods and scenarios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1800" b="1" dirty="0">
              <a:solidFill>
                <a:srgbClr val="002060"/>
              </a:solidFill>
              <a:latin typeface="Mona Sans Semi Bold" pitchFamily="34" charset="0"/>
              <a:ea typeface="Mona Sans Semi Bold" pitchFamily="34" charset="-122"/>
              <a:cs typeface="Mona Sans Semi Bold" pitchFamily="34" charset="-120"/>
            </a:endParaRPr>
          </a:p>
        </p:txBody>
      </p:sp>
      <p:pic>
        <p:nvPicPr>
          <p:cNvPr id="22" name="Image 1" descr="preencoded.png">
            <a:extLst>
              <a:ext uri="{FF2B5EF4-FFF2-40B4-BE49-F238E27FC236}">
                <a16:creationId xmlns:a16="http://schemas.microsoft.com/office/drawing/2014/main" id="{0CFAB3FB-52EF-D81A-1942-16E8F5BD9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269" y="4755505"/>
            <a:ext cx="3401859" cy="210249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3332346-ADC8-A59D-55E9-947067316A63}"/>
              </a:ext>
            </a:extLst>
          </p:cNvPr>
          <p:cNvGrpSpPr/>
          <p:nvPr/>
        </p:nvGrpSpPr>
        <p:grpSpPr>
          <a:xfrm>
            <a:off x="8229900" y="4656570"/>
            <a:ext cx="3668647" cy="2201430"/>
            <a:chOff x="10040351" y="5094684"/>
            <a:chExt cx="3668647" cy="2201430"/>
          </a:xfrm>
        </p:grpSpPr>
        <p:pic>
          <p:nvPicPr>
            <p:cNvPr id="24" name="Picture 23" descr="A blue and red squares with black text&#10;&#10;AI-generated content may be incorrect.">
              <a:extLst>
                <a:ext uri="{FF2B5EF4-FFF2-40B4-BE49-F238E27FC236}">
                  <a16:creationId xmlns:a16="http://schemas.microsoft.com/office/drawing/2014/main" id="{F1C3D459-9A73-0A6D-33E2-93ACAB219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348"/>
            <a:stretch>
              <a:fillRect/>
            </a:stretch>
          </p:blipFill>
          <p:spPr>
            <a:xfrm>
              <a:off x="10040351" y="5094685"/>
              <a:ext cx="3045127" cy="2201429"/>
            </a:xfrm>
            <a:prstGeom prst="rect">
              <a:avLst/>
            </a:prstGeom>
          </p:spPr>
        </p:pic>
        <p:pic>
          <p:nvPicPr>
            <p:cNvPr id="25" name="Picture 24" descr="A blue and red squares with black text&#10;&#10;AI-generated content may be incorrect.">
              <a:extLst>
                <a:ext uri="{FF2B5EF4-FFF2-40B4-BE49-F238E27FC236}">
                  <a16:creationId xmlns:a16="http://schemas.microsoft.com/office/drawing/2014/main" id="{8B0F2356-9DA6-44CB-0708-75B63FBD9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43"/>
            <a:stretch>
              <a:fillRect/>
            </a:stretch>
          </p:blipFill>
          <p:spPr>
            <a:xfrm>
              <a:off x="13085478" y="5094684"/>
              <a:ext cx="623520" cy="2201429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AB3CC304-97D3-BA97-293A-38D296E4A1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3171" y="4755505"/>
            <a:ext cx="3697946" cy="211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00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C87C1-DE42-E166-6F31-89D407000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70948-1590-0934-831F-58FD4B0C0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 LLM-Powered Decision-Support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11AF57-9B00-B9CB-0C1A-FD4D437C6363}"/>
              </a:ext>
            </a:extLst>
          </p:cNvPr>
          <p:cNvCxnSpPr/>
          <p:nvPr/>
        </p:nvCxnSpPr>
        <p:spPr>
          <a:xfrm>
            <a:off x="652296" y="1585792"/>
            <a:ext cx="10797519" cy="33274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C0F7EE8-C2CF-6897-74D8-1D8E57F4EFCD}"/>
              </a:ext>
            </a:extLst>
          </p:cNvPr>
          <p:cNvSpPr txBox="1"/>
          <p:nvPr/>
        </p:nvSpPr>
        <p:spPr>
          <a:xfrm>
            <a:off x="1258532" y="2172691"/>
            <a:ext cx="5347766" cy="378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Mona Sans Semi Bold" panose="020B0604020202020204" charset="0"/>
              </a:rPr>
              <a:t>GenAI Chat Interface</a:t>
            </a:r>
          </a:p>
          <a:p>
            <a:endParaRPr lang="en-US" b="1" dirty="0">
              <a:solidFill>
                <a:srgbClr val="002060"/>
              </a:solidFill>
              <a:latin typeface="Mona Sans Semi Bold" panose="020B0604020202020204" charset="0"/>
            </a:endParaRPr>
          </a:p>
          <a:p>
            <a:r>
              <a:rPr lang="en-US" dirty="0">
                <a:latin typeface="Mona Sans Semi Bold" panose="020B0604020202020204" charset="0"/>
              </a:rPr>
              <a:t>Natural language query capabilities:</a:t>
            </a:r>
          </a:p>
          <a:p>
            <a:endParaRPr lang="en-US" dirty="0">
              <a:latin typeface="Mona Sans Semi Bold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Mona Sans Semi Bold" panose="020B0604020202020204" charset="0"/>
              </a:rPr>
              <a:t>"</a:t>
            </a:r>
            <a:r>
              <a:rPr lang="en-US" sz="1600" i="1" dirty="0">
                <a:latin typeface="Mona Sans Semi Bold" panose="020B0604020202020204" charset="0"/>
              </a:rPr>
              <a:t>How will the water table change in Miami Beach by 2099 under </a:t>
            </a:r>
            <a:r>
              <a:rPr lang="en-US" sz="1600" i="1" dirty="0" err="1">
                <a:latin typeface="Mona Sans Semi Bold" panose="020B0604020202020204" charset="0"/>
              </a:rPr>
              <a:t>SSP5</a:t>
            </a:r>
            <a:r>
              <a:rPr lang="en-US" sz="1600" i="1" dirty="0">
                <a:latin typeface="Mona Sans Semi Bold" panose="020B0604020202020204" charset="0"/>
              </a:rPr>
              <a:t>-8.5</a:t>
            </a:r>
            <a:r>
              <a:rPr lang="en-US" sz="1600" dirty="0">
                <a:latin typeface="Mona Sans Semi Bold" panose="020B0604020202020204" charset="0"/>
              </a:rPr>
              <a:t>?“</a:t>
            </a:r>
          </a:p>
          <a:p>
            <a:endParaRPr lang="en-US" dirty="0">
              <a:latin typeface="Mona Sans Semi Bold" panose="020B0604020202020204" charset="0"/>
            </a:endParaRPr>
          </a:p>
          <a:p>
            <a:endParaRPr lang="en-US" dirty="0">
              <a:latin typeface="Mona Sans Semi Bold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ona Sans Semi Bold" panose="020B0604020202020204" charset="0"/>
              </a:rPr>
              <a:t>Provides textual summaries of complex data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ona Sans Semi Bold" panose="020B0604020202020204" charset="0"/>
              </a:rPr>
              <a:t>Links directly to relevant visual data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ona Sans Semi Bold" panose="020B0604020202020204" charset="0"/>
              </a:rPr>
              <a:t>Translates technical information for non-experts </a:t>
            </a:r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EE23831B-6D35-7F14-57BD-2B4383362A9A}"/>
              </a:ext>
            </a:extLst>
          </p:cNvPr>
          <p:cNvSpPr/>
          <p:nvPr/>
        </p:nvSpPr>
        <p:spPr>
          <a:xfrm>
            <a:off x="1177249" y="3386307"/>
            <a:ext cx="30480" cy="725805"/>
          </a:xfrm>
          <a:prstGeom prst="rect">
            <a:avLst/>
          </a:prstGeom>
          <a:solidFill>
            <a:srgbClr val="373B48"/>
          </a:solidFill>
          <a:ln/>
        </p:spPr>
        <p:txBody>
          <a:bodyPr/>
          <a:lstStyle/>
          <a:p>
            <a:r>
              <a:rPr lang="en-US" i="1" dirty="0"/>
              <a:t>                              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1E18B7-3B2F-B4E0-6122-C4421FB747AC}"/>
              </a:ext>
            </a:extLst>
          </p:cNvPr>
          <p:cNvSpPr txBox="1"/>
          <p:nvPr/>
        </p:nvSpPr>
        <p:spPr>
          <a:xfrm>
            <a:off x="7497096" y="2172691"/>
            <a:ext cx="4586749" cy="308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Mona Sans Semi Bold" panose="020B0604020202020204" charset="0"/>
              </a:rPr>
              <a:t>Data Export Capabilities</a:t>
            </a:r>
          </a:p>
          <a:p>
            <a:endParaRPr lang="en-US" b="1" dirty="0">
              <a:solidFill>
                <a:srgbClr val="002060"/>
              </a:solidFill>
              <a:latin typeface="Mona Sans Semi Bold" panose="020B0604020202020204" charset="0"/>
            </a:endParaRPr>
          </a:p>
          <a:p>
            <a:r>
              <a:rPr lang="en-US" dirty="0">
                <a:latin typeface="Mona Sans Semi Bold" panose="020B0604020202020204" charset="0"/>
              </a:rPr>
              <a:t>Download options for research and reporting:</a:t>
            </a:r>
          </a:p>
          <a:p>
            <a:endParaRPr lang="en-US" dirty="0">
              <a:latin typeface="Mona Sans Semi Bold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ona Sans Semi Bold" panose="020B0604020202020204" charset="0"/>
              </a:rPr>
              <a:t>Selected time series data (e.g. CSV)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ona Sans Semi Bold" panose="020B0604020202020204" charset="0"/>
              </a:rPr>
              <a:t>Map layers (e.g. PNG, </a:t>
            </a:r>
            <a:r>
              <a:rPr lang="en-US" dirty="0" err="1">
                <a:latin typeface="Mona Sans Semi Bold" panose="020B0604020202020204" charset="0"/>
              </a:rPr>
              <a:t>GeoTIFF</a:t>
            </a:r>
            <a:r>
              <a:rPr lang="en-US" dirty="0">
                <a:latin typeface="Mona Sans Semi Bold" panose="020B060402020202020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ona Sans Semi Bold" panose="020B0604020202020204" charset="0"/>
              </a:rPr>
              <a:t>Statistical summaries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Mona Sans Semi Bold" panose="020B0604020202020204" charset="0"/>
              </a:rPr>
              <a:t>Comparison reports</a:t>
            </a:r>
          </a:p>
        </p:txBody>
      </p:sp>
    </p:spTree>
    <p:extLst>
      <p:ext uri="{BB962C8B-B14F-4D97-AF65-F5344CB8AC3E}">
        <p14:creationId xmlns:p14="http://schemas.microsoft.com/office/powerpoint/2010/main" val="2870272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F9B69-1B6D-B7C7-A2C1-1BBAB3F89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99F17-264B-2173-5474-0474E086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Additional Features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81A4FB0-8076-C938-D302-1806C79340FD}"/>
              </a:ext>
            </a:extLst>
          </p:cNvPr>
          <p:cNvCxnSpPr/>
          <p:nvPr/>
        </p:nvCxnSpPr>
        <p:spPr>
          <a:xfrm>
            <a:off x="652296" y="1585792"/>
            <a:ext cx="10797519" cy="33274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46B1D1-3095-5723-E045-11AD22599E19}"/>
              </a:ext>
            </a:extLst>
          </p:cNvPr>
          <p:cNvSpPr txBox="1"/>
          <p:nvPr/>
        </p:nvSpPr>
        <p:spPr>
          <a:xfrm>
            <a:off x="1258531" y="2172691"/>
            <a:ext cx="9202991" cy="1426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Mona Sans Semi Bold" panose="020B0604020202020204" charset="0"/>
              </a:rPr>
              <a:t>Future </a:t>
            </a:r>
            <a:r>
              <a:rPr lang="en-US" b="1" dirty="0" err="1">
                <a:solidFill>
                  <a:srgbClr val="002060"/>
                </a:solidFill>
                <a:latin typeface="Mona Sans Semi Bold" panose="020B0604020202020204" charset="0"/>
              </a:rPr>
              <a:t>NBIF</a:t>
            </a:r>
            <a:r>
              <a:rPr lang="en-US" b="1" dirty="0">
                <a:solidFill>
                  <a:srgbClr val="002060"/>
                </a:solidFill>
                <a:latin typeface="Mona Sans Semi Bold" panose="020B0604020202020204" charset="0"/>
              </a:rPr>
              <a:t> Module</a:t>
            </a:r>
          </a:p>
          <a:p>
            <a:endParaRPr lang="en-US" b="1" dirty="0">
              <a:solidFill>
                <a:srgbClr val="002060"/>
              </a:solidFill>
              <a:latin typeface="Mona Sans Semi Bold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i="1" dirty="0">
                <a:latin typeface="Mona Sans Semi Bold" panose="020B0604020202020204" charset="0"/>
              </a:rPr>
              <a:t>The dashboard architecture will be designed to accommodate a future module focused specifically on Nature-Based Infrastructure Features (</a:t>
            </a:r>
            <a:r>
              <a:rPr lang="en-US" i="1" dirty="0" err="1">
                <a:latin typeface="Mona Sans Semi Bold" panose="020B0604020202020204" charset="0"/>
              </a:rPr>
              <a:t>NBIFs</a:t>
            </a:r>
            <a:r>
              <a:rPr lang="en-US" i="1" dirty="0">
                <a:latin typeface="Mona Sans Semi Bold" panose="020B0604020202020204" charset="0"/>
              </a:rPr>
              <a:t>).</a:t>
            </a:r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1132EFA5-8BBD-4FFA-5535-F0EDB9799047}"/>
              </a:ext>
            </a:extLst>
          </p:cNvPr>
          <p:cNvSpPr/>
          <p:nvPr/>
        </p:nvSpPr>
        <p:spPr>
          <a:xfrm>
            <a:off x="1157585" y="2872917"/>
            <a:ext cx="30480" cy="725805"/>
          </a:xfrm>
          <a:prstGeom prst="rect">
            <a:avLst/>
          </a:prstGeom>
          <a:solidFill>
            <a:srgbClr val="373B48"/>
          </a:solidFill>
          <a:ln/>
        </p:spPr>
        <p:txBody>
          <a:bodyPr/>
          <a:lstStyle/>
          <a:p>
            <a:r>
              <a:rPr lang="en-US" dirty="0"/>
              <a:t>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761704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0E489-9931-BCDC-FC66-E199EEC56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63" y="277253"/>
            <a:ext cx="11109251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solidFill>
                  <a:srgbClr val="3772A1"/>
                </a:solidFill>
              </a:rPr>
              <a:t>Nature-based Infrastructure for Enhancing Climate Resiliency of Groundwater Resources in South Florida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173BC5-E984-F5E0-687A-7AFCCC13B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280" y="4337763"/>
            <a:ext cx="2194560" cy="219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FB88B5-632E-30FC-8837-5079E63DD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088" y="4292043"/>
            <a:ext cx="2286000" cy="2286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2956FDF-0DDB-872C-5367-0122E5C2D21F}"/>
              </a:ext>
            </a:extLst>
          </p:cNvPr>
          <p:cNvGrpSpPr>
            <a:grpSpLocks noChangeAspect="1"/>
          </p:cNvGrpSpPr>
          <p:nvPr/>
        </p:nvGrpSpPr>
        <p:grpSpPr>
          <a:xfrm>
            <a:off x="107058" y="4636010"/>
            <a:ext cx="3602401" cy="1601441"/>
            <a:chOff x="5818682" y="1856126"/>
            <a:chExt cx="4676128" cy="20787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B1BFF5-5C53-346F-09EF-F332F323312D}"/>
                </a:ext>
              </a:extLst>
            </p:cNvPr>
            <p:cNvSpPr txBox="1"/>
            <p:nvPr/>
          </p:nvSpPr>
          <p:spPr>
            <a:xfrm>
              <a:off x="5900213" y="3535378"/>
              <a:ext cx="4594597" cy="3995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USGS Caribbean-Florida Water Science Center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850C994-7384-675B-2197-687FAFDA26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8682" y="1856126"/>
              <a:ext cx="4239495" cy="1695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2E5F3F8-922C-56E0-D841-8C808590C15E}"/>
              </a:ext>
            </a:extLst>
          </p:cNvPr>
          <p:cNvGrpSpPr/>
          <p:nvPr/>
        </p:nvGrpSpPr>
        <p:grpSpPr>
          <a:xfrm>
            <a:off x="50679" y="1775157"/>
            <a:ext cx="12044575" cy="2316202"/>
            <a:chOff x="50679" y="1775157"/>
            <a:chExt cx="12044575" cy="23162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1AF0AC-DAE9-FFC9-7A88-13898031BA92}"/>
                </a:ext>
              </a:extLst>
            </p:cNvPr>
            <p:cNvSpPr txBox="1"/>
            <p:nvPr/>
          </p:nvSpPr>
          <p:spPr>
            <a:xfrm>
              <a:off x="50679" y="3506584"/>
              <a:ext cx="198233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2A29"/>
                  </a:solidFill>
                  <a:effectLst/>
                  <a:uLnTx/>
                  <a:uFillTx/>
                  <a:latin typeface="Calibri "/>
                  <a:ea typeface="+mn-ea"/>
                  <a:cs typeface="+mn-cs"/>
                </a:rPr>
                <a:t>Ebrahim Ahmadisharaf, FSU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6FBFCC3-DAAD-4901-039F-C4931F365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6702" y="1842891"/>
              <a:ext cx="1645920" cy="16459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D6F2B8-5866-3D73-52C6-E76707FFD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47640" y="1842891"/>
              <a:ext cx="1645920" cy="16459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4A4AEE-A691-4048-489D-2FF410368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3994" y="1842891"/>
              <a:ext cx="1645920" cy="164592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33E199-C717-97FD-CD75-901063B112FF}"/>
                </a:ext>
              </a:extLst>
            </p:cNvPr>
            <p:cNvSpPr txBox="1"/>
            <p:nvPr/>
          </p:nvSpPr>
          <p:spPr>
            <a:xfrm>
              <a:off x="8730667" y="3506584"/>
              <a:ext cx="155448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"/>
                  <a:ea typeface="+mn-ea"/>
                  <a:cs typeface="+mn-cs"/>
                </a:rPr>
                <a:t>Seneshaw Tsegaye, WCE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CE3E7A-80D6-8AA3-8BAB-CA75A01AD71F}"/>
                </a:ext>
              </a:extLst>
            </p:cNvPr>
            <p:cNvSpPr txBox="1"/>
            <p:nvPr/>
          </p:nvSpPr>
          <p:spPr>
            <a:xfrm>
              <a:off x="7023984" y="3506584"/>
              <a:ext cx="17891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"/>
                  <a:ea typeface="+mn-ea"/>
                  <a:cs typeface="+mn-cs"/>
                </a:rPr>
                <a:t>Rachel Rotz, TWS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346FAF-A991-77CA-A598-0456C1A16D3D}"/>
                </a:ext>
              </a:extLst>
            </p:cNvPr>
            <p:cNvSpPr txBox="1"/>
            <p:nvPr/>
          </p:nvSpPr>
          <p:spPr>
            <a:xfrm>
              <a:off x="1823249" y="3506584"/>
              <a:ext cx="162397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"/>
                  <a:ea typeface="+mn-ea"/>
                  <a:cs typeface="+mn-cs"/>
                </a:rPr>
                <a:t>Ahmed Elshall, WCE and TWS </a:t>
              </a:r>
            </a:p>
          </p:txBody>
        </p:sp>
        <p:pic>
          <p:nvPicPr>
            <p:cNvPr id="8" name="Picture 7" descr="A close-up of a person&#10;&#10;Description automatically generated">
              <a:extLst>
                <a:ext uri="{FF2B5EF4-FFF2-40B4-BE49-F238E27FC236}">
                  <a16:creationId xmlns:a16="http://schemas.microsoft.com/office/drawing/2014/main" id="{01B6A294-E44D-6EC8-AE29-5B91605A1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769" b="7633"/>
            <a:stretch/>
          </p:blipFill>
          <p:spPr>
            <a:xfrm>
              <a:off x="1830704" y="1775157"/>
              <a:ext cx="1660144" cy="173736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717F92-EA44-7FCB-1DC3-D0B6FEB6E54B}"/>
                </a:ext>
              </a:extLst>
            </p:cNvPr>
            <p:cNvSpPr txBox="1"/>
            <p:nvPr/>
          </p:nvSpPr>
          <p:spPr>
            <a:xfrm>
              <a:off x="3432783" y="3506584"/>
              <a:ext cx="198233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"/>
                  <a:ea typeface="+mn-ea"/>
                  <a:cs typeface="+mn-cs"/>
                </a:rPr>
                <a:t>Mewcha Gebremedhin, WCE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855B163-84E2-2F6E-6E9C-F4AF1D27A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058" y="1842891"/>
              <a:ext cx="1645920" cy="16459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5B164FB-7F74-2EB8-B944-2F0403862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b="8784"/>
            <a:stretch/>
          </p:blipFill>
          <p:spPr>
            <a:xfrm>
              <a:off x="10471276" y="1842891"/>
              <a:ext cx="1623978" cy="164592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2F5CF9-FB86-3420-6A56-04E0ABE695B3}"/>
                </a:ext>
              </a:extLst>
            </p:cNvPr>
            <p:cNvSpPr txBox="1"/>
            <p:nvPr/>
          </p:nvSpPr>
          <p:spPr>
            <a:xfrm>
              <a:off x="10376597" y="3506584"/>
              <a:ext cx="155448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"/>
                  <a:ea typeface="+mn-ea"/>
                  <a:cs typeface="+mn-cs"/>
                </a:rPr>
                <a:t>Ming Ye, FSU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4426A93-E07F-F7CC-D941-D81654C71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00348" y="1842891"/>
              <a:ext cx="1645920" cy="164592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EBEDADA-28A9-C85F-7096-1AEB30AE7694}"/>
                </a:ext>
              </a:extLst>
            </p:cNvPr>
            <p:cNvSpPr txBox="1"/>
            <p:nvPr/>
          </p:nvSpPr>
          <p:spPr>
            <a:xfrm>
              <a:off x="5298546" y="3506584"/>
              <a:ext cx="18288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600">
                  <a:latin typeface="Calibri 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"/>
                  <a:ea typeface="+mn-ea"/>
                  <a:cs typeface="+mn-cs"/>
                </a:rPr>
                <a:t>Shelly Krueger, UF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221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16931-5ED2-8CDD-43A5-4855F8CC1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372389-25A4-0661-A990-7656661A4EC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3772A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 Overview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DF4FC49-788D-6F33-2042-95182DE6E96D}"/>
              </a:ext>
            </a:extLst>
          </p:cNvPr>
          <p:cNvGrpSpPr/>
          <p:nvPr/>
        </p:nvGrpSpPr>
        <p:grpSpPr>
          <a:xfrm>
            <a:off x="5606130" y="3055652"/>
            <a:ext cx="1098000" cy="1098000"/>
            <a:chOff x="6967584" y="2475488"/>
            <a:chExt cx="1098000" cy="1098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D336D1B-4432-477A-27AF-93116253C8C9}"/>
                </a:ext>
              </a:extLst>
            </p:cNvPr>
            <p:cNvSpPr/>
            <p:nvPr/>
          </p:nvSpPr>
          <p:spPr>
            <a:xfrm>
              <a:off x="6967584" y="2475488"/>
              <a:ext cx="1098000" cy="1098000"/>
            </a:xfrm>
            <a:prstGeom prst="ellipse">
              <a:avLst/>
            </a:prstGeom>
            <a:solidFill>
              <a:srgbClr val="5B9BD5">
                <a:hueOff val="-5068907"/>
                <a:satOff val="-13064"/>
                <a:lumOff val="-8824"/>
                <a:alphaOff val="0"/>
              </a:srgbClr>
            </a:solidFill>
            <a:ln>
              <a:noFill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44" descr="Handshake">
              <a:extLst>
                <a:ext uri="{FF2B5EF4-FFF2-40B4-BE49-F238E27FC236}">
                  <a16:creationId xmlns:a16="http://schemas.microsoft.com/office/drawing/2014/main" id="{607B0DAC-520C-3B0F-588A-F0ECA777A027}"/>
                </a:ext>
              </a:extLst>
            </p:cNvPr>
            <p:cNvSpPr/>
            <p:nvPr/>
          </p:nvSpPr>
          <p:spPr>
            <a:xfrm>
              <a:off x="7201584" y="2709489"/>
              <a:ext cx="630000" cy="630000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1F60B24-4CAC-AB0E-8758-1D10DAF25408}"/>
              </a:ext>
            </a:extLst>
          </p:cNvPr>
          <p:cNvSpPr txBox="1"/>
          <p:nvPr/>
        </p:nvSpPr>
        <p:spPr>
          <a:xfrm>
            <a:off x="5492584" y="4197563"/>
            <a:ext cx="1482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+mj-lt"/>
              </a:rPr>
              <a:t>Collaborative modeling 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7E5D41E-4BE2-7CEF-EC38-A10D32099FB3}"/>
              </a:ext>
            </a:extLst>
          </p:cNvPr>
          <p:cNvSpPr/>
          <p:nvPr/>
        </p:nvSpPr>
        <p:spPr>
          <a:xfrm>
            <a:off x="3452480" y="2083862"/>
            <a:ext cx="1098000" cy="1098000"/>
          </a:xfrm>
          <a:prstGeom prst="ellipse">
            <a:avLst/>
          </a:prstGeom>
          <a:solidFill>
            <a:srgbClr val="5B9BD5"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 descr="Bridge scene">
            <a:extLst>
              <a:ext uri="{FF2B5EF4-FFF2-40B4-BE49-F238E27FC236}">
                <a16:creationId xmlns:a16="http://schemas.microsoft.com/office/drawing/2014/main" id="{B1F5B32B-141F-3413-494E-797A277923BF}"/>
              </a:ext>
            </a:extLst>
          </p:cNvPr>
          <p:cNvSpPr/>
          <p:nvPr/>
        </p:nvSpPr>
        <p:spPr>
          <a:xfrm>
            <a:off x="3686480" y="2323924"/>
            <a:ext cx="630000" cy="6300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863772-6417-7E0A-124F-E497095684F7}"/>
              </a:ext>
            </a:extLst>
          </p:cNvPr>
          <p:cNvSpPr txBox="1"/>
          <p:nvPr/>
        </p:nvSpPr>
        <p:spPr>
          <a:xfrm>
            <a:off x="1761696" y="2294655"/>
            <a:ext cx="1690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+mj-lt"/>
              </a:rPr>
              <a:t>Assess climate change impacts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5F7EF7F-EFBD-84E4-76F3-798FB0411043}"/>
              </a:ext>
            </a:extLst>
          </p:cNvPr>
          <p:cNvGrpSpPr/>
          <p:nvPr/>
        </p:nvGrpSpPr>
        <p:grpSpPr>
          <a:xfrm>
            <a:off x="7818417" y="2083862"/>
            <a:ext cx="1098000" cy="1098000"/>
            <a:chOff x="2437272" y="2475488"/>
            <a:chExt cx="1098000" cy="1098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20E7F25-0481-D385-DC27-91E705BA1EB7}"/>
                </a:ext>
              </a:extLst>
            </p:cNvPr>
            <p:cNvSpPr/>
            <p:nvPr/>
          </p:nvSpPr>
          <p:spPr>
            <a:xfrm>
              <a:off x="2437272" y="2475488"/>
              <a:ext cx="1098000" cy="1098000"/>
            </a:xfrm>
            <a:prstGeom prst="ellipse">
              <a:avLst/>
            </a:prstGeom>
            <a:solidFill>
              <a:srgbClr val="5B9BD5">
                <a:hueOff val="-1689636"/>
                <a:satOff val="-4355"/>
                <a:lumOff val="-2941"/>
                <a:alphaOff val="0"/>
              </a:srgbClr>
            </a:solidFill>
            <a:ln>
              <a:noFill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51" descr="Water">
              <a:extLst>
                <a:ext uri="{FF2B5EF4-FFF2-40B4-BE49-F238E27FC236}">
                  <a16:creationId xmlns:a16="http://schemas.microsoft.com/office/drawing/2014/main" id="{7E208B03-CC58-2CE0-A53F-B091BA4375FD}"/>
                </a:ext>
              </a:extLst>
            </p:cNvPr>
            <p:cNvSpPr/>
            <p:nvPr/>
          </p:nvSpPr>
          <p:spPr>
            <a:xfrm>
              <a:off x="2671272" y="2709489"/>
              <a:ext cx="630000" cy="630000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CE3AECC-611B-7BCC-C246-AEC285775516}"/>
              </a:ext>
            </a:extLst>
          </p:cNvPr>
          <p:cNvSpPr txBox="1"/>
          <p:nvPr/>
        </p:nvSpPr>
        <p:spPr>
          <a:xfrm>
            <a:off x="9205076" y="2171197"/>
            <a:ext cx="2175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+mj-lt"/>
              </a:rPr>
              <a:t>Evaluate nature-based infrastructure for mitigation (local or regional)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5837405-240F-E8C9-6662-2281E9259E6E}"/>
              </a:ext>
            </a:extLst>
          </p:cNvPr>
          <p:cNvGrpSpPr/>
          <p:nvPr/>
        </p:nvGrpSpPr>
        <p:grpSpPr>
          <a:xfrm>
            <a:off x="7818416" y="4592039"/>
            <a:ext cx="1098000" cy="1207800"/>
            <a:chOff x="11555944" y="2458514"/>
            <a:chExt cx="1098000" cy="109800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342258A-4359-9E6F-497A-C6BAB411423F}"/>
                </a:ext>
              </a:extLst>
            </p:cNvPr>
            <p:cNvSpPr/>
            <p:nvPr/>
          </p:nvSpPr>
          <p:spPr>
            <a:xfrm>
              <a:off x="11555944" y="2458514"/>
              <a:ext cx="1098000" cy="1098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6" name="Graphic 55" descr="Classroom outline">
              <a:extLst>
                <a:ext uri="{FF2B5EF4-FFF2-40B4-BE49-F238E27FC236}">
                  <a16:creationId xmlns:a16="http://schemas.microsoft.com/office/drawing/2014/main" id="{C61C4FE7-1D6D-F81C-BAB3-28ECECDBC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784904" y="2687473"/>
              <a:ext cx="640080" cy="640080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23F733CA-FB9A-48A6-C2BA-BB37ACED2255}"/>
              </a:ext>
            </a:extLst>
          </p:cNvPr>
          <p:cNvSpPr txBox="1"/>
          <p:nvPr/>
        </p:nvSpPr>
        <p:spPr>
          <a:xfrm>
            <a:off x="9205076" y="4734273"/>
            <a:ext cx="1581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+mj-lt"/>
              </a:rPr>
              <a:t>Groundwater education and outreach 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4641E82-0826-4905-3A40-B5AB2427B6C0}"/>
              </a:ext>
            </a:extLst>
          </p:cNvPr>
          <p:cNvGrpSpPr/>
          <p:nvPr/>
        </p:nvGrpSpPr>
        <p:grpSpPr>
          <a:xfrm>
            <a:off x="3452480" y="4646939"/>
            <a:ext cx="1098000" cy="1098000"/>
            <a:chOff x="9272142" y="2475488"/>
            <a:chExt cx="1098000" cy="1098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616BF16-6E65-0414-F3ED-6194ACF32CD4}"/>
                </a:ext>
              </a:extLst>
            </p:cNvPr>
            <p:cNvSpPr/>
            <p:nvPr/>
          </p:nvSpPr>
          <p:spPr>
            <a:xfrm>
              <a:off x="9272142" y="2475488"/>
              <a:ext cx="1098000" cy="1098000"/>
            </a:xfrm>
            <a:prstGeom prst="ellipse">
              <a:avLst/>
            </a:prstGeom>
            <a:solidFill>
              <a:srgbClr val="5B9BD5">
                <a:hueOff val="-6758543"/>
                <a:satOff val="-17419"/>
                <a:lumOff val="-11765"/>
                <a:alphaOff val="0"/>
              </a:srgbClr>
            </a:solidFill>
            <a:ln>
              <a:noFill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 descr="Internet">
              <a:extLst>
                <a:ext uri="{FF2B5EF4-FFF2-40B4-BE49-F238E27FC236}">
                  <a16:creationId xmlns:a16="http://schemas.microsoft.com/office/drawing/2014/main" id="{38FFA9E4-ACF9-68E5-20C4-10D682581C6B}"/>
                </a:ext>
              </a:extLst>
            </p:cNvPr>
            <p:cNvSpPr/>
            <p:nvPr/>
          </p:nvSpPr>
          <p:spPr>
            <a:xfrm>
              <a:off x="9506142" y="2709489"/>
              <a:ext cx="630000" cy="630000"/>
            </a:xfrm>
            <a:prstGeom prst="rect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AF26935C-DFE0-58ED-BA66-99A274195AB3}"/>
              </a:ext>
            </a:extLst>
          </p:cNvPr>
          <p:cNvSpPr txBox="1"/>
          <p:nvPr/>
        </p:nvSpPr>
        <p:spPr>
          <a:xfrm>
            <a:off x="1969858" y="4769286"/>
            <a:ext cx="1482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+mj-lt"/>
              </a:rPr>
              <a:t>Web-based platform for data sharing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95FDCD0-EC8F-122B-990A-05AB58910309}"/>
              </a:ext>
            </a:extLst>
          </p:cNvPr>
          <p:cNvCxnSpPr>
            <a:stCxn id="51" idx="4"/>
            <a:endCxn id="55" idx="0"/>
          </p:cNvCxnSpPr>
          <p:nvPr/>
        </p:nvCxnSpPr>
        <p:spPr>
          <a:xfrm flipH="1">
            <a:off x="8367416" y="3181862"/>
            <a:ext cx="1" cy="1410177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CFD671F-401B-920D-D954-FFCAD2B4E042}"/>
              </a:ext>
            </a:extLst>
          </p:cNvPr>
          <p:cNvCxnSpPr>
            <a:stCxn id="47" idx="6"/>
            <a:endCxn id="51" idx="2"/>
          </p:cNvCxnSpPr>
          <p:nvPr/>
        </p:nvCxnSpPr>
        <p:spPr>
          <a:xfrm>
            <a:off x="4550480" y="2632862"/>
            <a:ext cx="3267937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5578E1A-E57A-B4E5-77E1-03D139F8723E}"/>
              </a:ext>
            </a:extLst>
          </p:cNvPr>
          <p:cNvCxnSpPr>
            <a:stCxn id="55" idx="2"/>
            <a:endCxn id="59" idx="6"/>
          </p:cNvCxnSpPr>
          <p:nvPr/>
        </p:nvCxnSpPr>
        <p:spPr>
          <a:xfrm flipH="1">
            <a:off x="4550480" y="5195939"/>
            <a:ext cx="3267936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0AAEE0C-A20B-A51E-17D8-12CB0DCFCCE8}"/>
              </a:ext>
            </a:extLst>
          </p:cNvPr>
          <p:cNvCxnSpPr>
            <a:stCxn id="59" idx="0"/>
            <a:endCxn id="47" idx="4"/>
          </p:cNvCxnSpPr>
          <p:nvPr/>
        </p:nvCxnSpPr>
        <p:spPr>
          <a:xfrm flipV="1">
            <a:off x="4001480" y="3181862"/>
            <a:ext cx="0" cy="1465077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1786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 animBg="1"/>
      <p:bldP spid="49" grpId="0"/>
      <p:bldP spid="53" grpId="0"/>
      <p:bldP spid="57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604B-317E-440D-E6C1-B475213B2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8515"/>
            <a:ext cx="10611615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3772A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 assesses climate change impacts and mitigation measures using numerical models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73718E-9523-744A-0952-1B153AEE58C8}"/>
              </a:ext>
            </a:extLst>
          </p:cNvPr>
          <p:cNvGrpSpPr>
            <a:grpSpLocks noChangeAspect="1"/>
          </p:cNvGrpSpPr>
          <p:nvPr/>
        </p:nvGrpSpPr>
        <p:grpSpPr>
          <a:xfrm>
            <a:off x="2106578" y="1835224"/>
            <a:ext cx="7793502" cy="4596250"/>
            <a:chOff x="4480618" y="1713971"/>
            <a:chExt cx="7367427" cy="405899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A71087-3D91-89DB-FD95-25FEB15E9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629" t="2057" b="14292"/>
            <a:stretch>
              <a:fillRect/>
            </a:stretch>
          </p:blipFill>
          <p:spPr>
            <a:xfrm>
              <a:off x="4480618" y="1713971"/>
              <a:ext cx="7367427" cy="405899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1F357F-5676-3FF7-E219-66D6A8ADB53C}"/>
                </a:ext>
              </a:extLst>
            </p:cNvPr>
            <p:cNvSpPr/>
            <p:nvPr/>
          </p:nvSpPr>
          <p:spPr>
            <a:xfrm rot="19843225">
              <a:off x="6255696" y="3166495"/>
              <a:ext cx="875827" cy="863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i="1" dirty="0">
                  <a:solidFill>
                    <a:schemeClr val="tx1"/>
                  </a:solidFill>
                </a:rPr>
                <a:t>Slough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2283A8-6126-8B5C-7EAF-C8E7129D8C92}"/>
              </a:ext>
            </a:extLst>
          </p:cNvPr>
          <p:cNvSpPr txBox="1"/>
          <p:nvPr/>
        </p:nvSpPr>
        <p:spPr>
          <a:xfrm>
            <a:off x="2393856" y="6389270"/>
            <a:ext cx="7411326" cy="409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indent="0">
              <a:lnSpc>
                <a:spcPts val="2750"/>
              </a:lnSpc>
              <a:buNone/>
              <a:defRPr sz="1400">
                <a:solidFill>
                  <a:srgbClr val="002060"/>
                </a:solidFill>
                <a:latin typeface="Calibri "/>
                <a:ea typeface="Mona Sans Semi Bold" pitchFamily="34" charset="-122"/>
                <a:cs typeface="Mona Sans Semi Bold" pitchFamily="34" charset="-120"/>
              </a:defRPr>
            </a:lvl1pPr>
          </a:lstStyle>
          <a:p>
            <a:r>
              <a:rPr lang="en-US" dirty="0"/>
              <a:t>Biscayne and Southern Everglades Coastal Transport (BISECT) model (Swain, et al. 2019, USGS) </a:t>
            </a:r>
          </a:p>
        </p:txBody>
      </p:sp>
    </p:spTree>
    <p:extLst>
      <p:ext uri="{BB962C8B-B14F-4D97-AF65-F5344CB8AC3E}">
        <p14:creationId xmlns:p14="http://schemas.microsoft.com/office/powerpoint/2010/main" val="758782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98536-E21D-6309-8829-33B178182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FAEA0-2B61-EA11-0631-A3C64914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58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rgbClr val="3772A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 Inputs include climate projections with baseline and future temporal coverage</a:t>
            </a: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98EADA42-4346-970B-BCAC-1F5DDDBD4C3B}"/>
              </a:ext>
            </a:extLst>
          </p:cNvPr>
          <p:cNvSpPr/>
          <p:nvPr/>
        </p:nvSpPr>
        <p:spPr>
          <a:xfrm>
            <a:off x="3736145" y="2990894"/>
            <a:ext cx="343837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dirty="0">
                <a:solidFill>
                  <a:srgbClr val="002060"/>
                </a:solidFill>
                <a:latin typeface="Calibri "/>
                <a:ea typeface="Mona Sans Semi Bold" pitchFamily="34" charset="-122"/>
                <a:cs typeface="Mona Sans Semi Bold" pitchFamily="34" charset="-120"/>
              </a:rPr>
              <a:t>Rainfall, CMIP6 - Oak Ridge National Laboratory</a:t>
            </a:r>
            <a:endParaRPr lang="en-US" sz="1400" b="1" dirty="0">
              <a:solidFill>
                <a:srgbClr val="002060"/>
              </a:solidFill>
              <a:latin typeface="Calibri "/>
              <a:ea typeface="Mona Sans Semi Bold" pitchFamily="34" charset="-122"/>
              <a:cs typeface="Mona Sans Semi Bold" pitchFamily="34" charset="-12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200" b="1" dirty="0">
              <a:solidFill>
                <a:srgbClr val="002060"/>
              </a:solidFill>
            </a:endParaRPr>
          </a:p>
        </p:txBody>
      </p:sp>
      <p:pic>
        <p:nvPicPr>
          <p:cNvPr id="15" name="Picture 14" descr="A green and blue gradient&#10;&#10;AI-generated content may be incorrect.">
            <a:extLst>
              <a:ext uri="{FF2B5EF4-FFF2-40B4-BE49-F238E27FC236}">
                <a16:creationId xmlns:a16="http://schemas.microsoft.com/office/drawing/2014/main" id="{A2F6ECB9-0042-22BA-8856-C1FE1479C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74" y="1905592"/>
            <a:ext cx="6817950" cy="1062102"/>
          </a:xfrm>
          <a:prstGeom prst="rect">
            <a:avLst/>
          </a:prstGeom>
        </p:spPr>
      </p:pic>
      <p:sp>
        <p:nvSpPr>
          <p:cNvPr id="11" name="Text 3">
            <a:extLst>
              <a:ext uri="{FF2B5EF4-FFF2-40B4-BE49-F238E27FC236}">
                <a16:creationId xmlns:a16="http://schemas.microsoft.com/office/drawing/2014/main" id="{2E16FFF3-85E2-6F4D-68F9-79BDF26CEB52}"/>
              </a:ext>
            </a:extLst>
          </p:cNvPr>
          <p:cNvSpPr/>
          <p:nvPr/>
        </p:nvSpPr>
        <p:spPr>
          <a:xfrm>
            <a:off x="9420664" y="6353009"/>
            <a:ext cx="2186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1400" dirty="0">
                <a:solidFill>
                  <a:srgbClr val="002060"/>
                </a:solidFill>
                <a:latin typeface="Calibri "/>
                <a:ea typeface="Mona Sans Semi Bold" pitchFamily="34" charset="-122"/>
              </a:rPr>
              <a:t>Sea-level Rise, CMIP6 - NASA </a:t>
            </a:r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6E1B45EF-528A-F4AD-09EB-9D583772D793}"/>
              </a:ext>
            </a:extLst>
          </p:cNvPr>
          <p:cNvSpPr/>
          <p:nvPr/>
        </p:nvSpPr>
        <p:spPr>
          <a:xfrm>
            <a:off x="6889437" y="2548452"/>
            <a:ext cx="50212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19C78C-AFB6-C4A7-6467-813808F9F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618" y="1905592"/>
            <a:ext cx="4093861" cy="439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94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B96A3-6C3B-E59A-977D-CF7A2AAD7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74A21-CB9A-8CD2-117E-0575B30CB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583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rgbClr val="3772A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Model outputs are critical for diverse stakeholders at South Florida </a:t>
            </a: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EF822403-CA1C-4A47-D04D-4541125324C0}"/>
              </a:ext>
            </a:extLst>
          </p:cNvPr>
          <p:cNvSpPr/>
          <p:nvPr/>
        </p:nvSpPr>
        <p:spPr>
          <a:xfrm>
            <a:off x="1590917" y="3843388"/>
            <a:ext cx="1532112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1400" b="1" dirty="0">
                <a:solidFill>
                  <a:srgbClr val="002060"/>
                </a:solidFill>
                <a:latin typeface="Mona Sans Semi Bold" pitchFamily="34" charset="0"/>
                <a:ea typeface="Mona Sans Semi Bold" pitchFamily="34" charset="-122"/>
              </a:rPr>
              <a:t>Groundwater Levels</a:t>
            </a:r>
          </a:p>
          <a:p>
            <a:pPr algn="ctr">
              <a:lnSpc>
                <a:spcPts val="2750"/>
              </a:lnSpc>
            </a:pPr>
            <a:endParaRPr lang="en-US" sz="1400" b="1" dirty="0">
              <a:solidFill>
                <a:srgbClr val="002060"/>
              </a:solidFill>
              <a:latin typeface="Mona Sans Semi Bold" pitchFamily="34" charset="0"/>
              <a:ea typeface="Mona Sans Semi Bold" pitchFamily="34" charset="-122"/>
            </a:endParaRPr>
          </a:p>
          <a:p>
            <a:pPr algn="ctr">
              <a:lnSpc>
                <a:spcPts val="2750"/>
              </a:lnSpc>
            </a:pPr>
            <a:endParaRPr lang="en-US" sz="1400" b="1" dirty="0">
              <a:solidFill>
                <a:srgbClr val="002060"/>
              </a:solidFill>
              <a:latin typeface="Mona Sans Semi Bold" pitchFamily="34" charset="0"/>
              <a:ea typeface="Mona Sans Semi Bold" pitchFamily="34" charset="-122"/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D7724DF4-0AA6-B32C-14F7-7D7CB7BE50EB}"/>
              </a:ext>
            </a:extLst>
          </p:cNvPr>
          <p:cNvSpPr/>
          <p:nvPr/>
        </p:nvSpPr>
        <p:spPr>
          <a:xfrm>
            <a:off x="1327175" y="6340537"/>
            <a:ext cx="22599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1400" b="1" dirty="0">
                <a:solidFill>
                  <a:srgbClr val="002060"/>
                </a:solidFill>
                <a:latin typeface="Mona Sans Semi Bold" pitchFamily="34" charset="0"/>
                <a:ea typeface="Mona Sans Semi Bold" pitchFamily="34" charset="-122"/>
              </a:rPr>
              <a:t>Groundwater Recharge</a:t>
            </a:r>
          </a:p>
          <a:p>
            <a:pPr>
              <a:lnSpc>
                <a:spcPts val="2750"/>
              </a:lnSpc>
            </a:pPr>
            <a:endParaRPr lang="en-US" sz="1400" b="1" dirty="0">
              <a:solidFill>
                <a:srgbClr val="002060"/>
              </a:solidFill>
              <a:latin typeface="Mona Sans Semi Bold" pitchFamily="34" charset="0"/>
              <a:ea typeface="Mona Sans Semi Bold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02620-4EBE-9601-7986-445BCD56CD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6213"/>
          <a:stretch>
            <a:fillRect/>
          </a:stretch>
        </p:blipFill>
        <p:spPr>
          <a:xfrm>
            <a:off x="532695" y="1652357"/>
            <a:ext cx="2874255" cy="2148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FC6F59-E060-1A31-6688-2E3BC8A40B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022" t="17828" r="2138" b="18599"/>
          <a:stretch>
            <a:fillRect/>
          </a:stretch>
        </p:blipFill>
        <p:spPr>
          <a:xfrm>
            <a:off x="3466583" y="1934686"/>
            <a:ext cx="489383" cy="1440865"/>
          </a:xfrm>
          <a:prstGeom prst="rect">
            <a:avLst/>
          </a:prstGeom>
        </p:spPr>
      </p:pic>
      <p:pic>
        <p:nvPicPr>
          <p:cNvPr id="5" name="Image 2" descr="preencoded.png">
            <a:extLst>
              <a:ext uri="{FF2B5EF4-FFF2-40B4-BE49-F238E27FC236}">
                <a16:creationId xmlns:a16="http://schemas.microsoft.com/office/drawing/2014/main" id="{3EA01F83-1588-1432-C4C3-1BEBA5F0EC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7523"/>
          <a:stretch>
            <a:fillRect/>
          </a:stretch>
        </p:blipFill>
        <p:spPr>
          <a:xfrm>
            <a:off x="656936" y="4310985"/>
            <a:ext cx="2726465" cy="1955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54F3D8-1512-EE5F-70D4-03EC8149C9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3067" t="13536" r="2286" b="12498"/>
          <a:stretch>
            <a:fillRect/>
          </a:stretch>
        </p:blipFill>
        <p:spPr>
          <a:xfrm>
            <a:off x="3450611" y="4606945"/>
            <a:ext cx="489383" cy="1253601"/>
          </a:xfrm>
          <a:prstGeom prst="rect">
            <a:avLst/>
          </a:prstGeom>
        </p:spPr>
      </p:pic>
      <p:sp>
        <p:nvSpPr>
          <p:cNvPr id="17" name="Text 1">
            <a:extLst>
              <a:ext uri="{FF2B5EF4-FFF2-40B4-BE49-F238E27FC236}">
                <a16:creationId xmlns:a16="http://schemas.microsoft.com/office/drawing/2014/main" id="{117C3A8D-DA22-BE77-0FDF-75D09E2052D9}"/>
              </a:ext>
            </a:extLst>
          </p:cNvPr>
          <p:cNvSpPr/>
          <p:nvPr/>
        </p:nvSpPr>
        <p:spPr>
          <a:xfrm>
            <a:off x="5062955" y="3843388"/>
            <a:ext cx="19298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400" b="1" dirty="0">
                <a:solidFill>
                  <a:srgbClr val="00206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Groundwater Salinity</a:t>
            </a:r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D153BCCC-9D1F-6AD1-9759-19F33B9B7EB4}"/>
              </a:ext>
            </a:extLst>
          </p:cNvPr>
          <p:cNvSpPr/>
          <p:nvPr/>
        </p:nvSpPr>
        <p:spPr>
          <a:xfrm>
            <a:off x="4649621" y="63405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b="1" dirty="0">
                <a:solidFill>
                  <a:srgbClr val="00206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Groundwater Evapotranspiration </a:t>
            </a:r>
          </a:p>
        </p:txBody>
      </p:sp>
      <p:pic>
        <p:nvPicPr>
          <p:cNvPr id="23" name="Picture 22" descr="A close-up of a topographical map&#10;&#10;AI-generated content may be incorrect.">
            <a:extLst>
              <a:ext uri="{FF2B5EF4-FFF2-40B4-BE49-F238E27FC236}">
                <a16:creationId xmlns:a16="http://schemas.microsoft.com/office/drawing/2014/main" id="{A9078C7A-D299-B9E2-7843-A982A55C29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505" y="1784439"/>
            <a:ext cx="3242222" cy="205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 descr="A map of the united states&#10;&#10;AI-generated content may be incorrect.">
            <a:extLst>
              <a:ext uri="{FF2B5EF4-FFF2-40B4-BE49-F238E27FC236}">
                <a16:creationId xmlns:a16="http://schemas.microsoft.com/office/drawing/2014/main" id="{302B8608-56C6-B9C1-11A5-033F67ECB8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578" y="4385416"/>
            <a:ext cx="3124988" cy="195512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 1">
            <a:extLst>
              <a:ext uri="{FF2B5EF4-FFF2-40B4-BE49-F238E27FC236}">
                <a16:creationId xmlns:a16="http://schemas.microsoft.com/office/drawing/2014/main" id="{19769108-5284-FED7-981D-71111E67FC4A}"/>
              </a:ext>
            </a:extLst>
          </p:cNvPr>
          <p:cNvSpPr/>
          <p:nvPr/>
        </p:nvSpPr>
        <p:spPr>
          <a:xfrm>
            <a:off x="8437901" y="6375810"/>
            <a:ext cx="2746039" cy="319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400" b="1" dirty="0">
                <a:solidFill>
                  <a:srgbClr val="00206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Surface-water Temperature</a:t>
            </a:r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9053D28D-0AA4-6BDA-C25C-47A3B8E60D39}"/>
              </a:ext>
            </a:extLst>
          </p:cNvPr>
          <p:cNvSpPr/>
          <p:nvPr/>
        </p:nvSpPr>
        <p:spPr>
          <a:xfrm>
            <a:off x="8845989" y="3843388"/>
            <a:ext cx="1929864" cy="354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1400" b="1" dirty="0">
                <a:solidFill>
                  <a:srgbClr val="002060"/>
                </a:solidFill>
                <a:latin typeface="Mona Sans Semi Bold" pitchFamily="34" charset="0"/>
                <a:ea typeface="Mona Sans Semi Bold" pitchFamily="34" charset="-122"/>
              </a:rPr>
              <a:t>Surface-water Salinity</a:t>
            </a:r>
          </a:p>
        </p:txBody>
      </p:sp>
      <p:pic>
        <p:nvPicPr>
          <p:cNvPr id="27" name="Picture 26" descr="A map of the ocean&#10;&#10;AI-generated content may be incorrect.">
            <a:extLst>
              <a:ext uri="{FF2B5EF4-FFF2-40B4-BE49-F238E27FC236}">
                <a16:creationId xmlns:a16="http://schemas.microsoft.com/office/drawing/2014/main" id="{682EA37D-4055-328F-A720-FB29344568B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67" y="1805353"/>
            <a:ext cx="3291074" cy="2058950"/>
          </a:xfrm>
          <a:prstGeom prst="rect">
            <a:avLst/>
          </a:prstGeom>
          <a:noFill/>
          <a:ln/>
        </p:spPr>
      </p:pic>
      <p:pic>
        <p:nvPicPr>
          <p:cNvPr id="28" name="Picture 27" descr="A map of the united states&#10;&#10;AI-generated content may be incorrect.">
            <a:extLst>
              <a:ext uri="{FF2B5EF4-FFF2-40B4-BE49-F238E27FC236}">
                <a16:creationId xmlns:a16="http://schemas.microsoft.com/office/drawing/2014/main" id="{CF51E36B-CB3E-D650-3DA6-61D1EAD98E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024" y="4337859"/>
            <a:ext cx="3290717" cy="20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36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6E1A2-4C12-C160-A422-05A614F52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57099F-ACDB-7B49-1C8F-33FC4289404F}"/>
              </a:ext>
            </a:extLst>
          </p:cNvPr>
          <p:cNvSpPr txBox="1">
            <a:spLocks/>
          </p:cNvSpPr>
          <p:nvPr/>
        </p:nvSpPr>
        <p:spPr>
          <a:xfrm>
            <a:off x="613116" y="252581"/>
            <a:ext cx="109786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00B050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sz="3200" dirty="0">
                <a:solidFill>
                  <a:srgbClr val="3772A1"/>
                </a:solidFill>
              </a:rPr>
              <a:t>LLM-powered Dashboard: Innovation in stakeholder engagement to synthesize complex information to actionable recommendations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0F6380-C6BF-0277-E8D0-D8A2010300C5}"/>
              </a:ext>
            </a:extLst>
          </p:cNvPr>
          <p:cNvSpPr txBox="1"/>
          <p:nvPr/>
        </p:nvSpPr>
        <p:spPr>
          <a:xfrm>
            <a:off x="1382779" y="6555338"/>
            <a:ext cx="949921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latin typeface="Calibri "/>
              </a:rPr>
              <a:t>Image Credit: </a:t>
            </a:r>
            <a:r>
              <a:rPr lang="en-US" sz="900" dirty="0">
                <a:latin typeface="Calibri "/>
                <a:hlinkClick r:id="rId3"/>
              </a:rPr>
              <a:t>https://community.fabric.microsoft.com/t5/Data-Stories-Gallery/Visual-Storytelling-An-Environmental-Risk-Assessment/m-p/1342550?utm_source=chatgpt.com</a:t>
            </a:r>
            <a:r>
              <a:rPr lang="en-US" sz="900" dirty="0">
                <a:latin typeface="Calibri "/>
              </a:rPr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B1E826-6BB3-E9DF-D805-CF5D782A5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453" y="1433446"/>
            <a:ext cx="8360606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16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B3A0B-BAA8-0AAD-5CF2-59A71E316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D093E-54B8-D3D3-3991-AD4A8829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3772A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Project support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54005-5E7E-F2C1-30DC-14BD45CD7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Provide project datasets and guidance on Python packages</a:t>
            </a:r>
          </a:p>
          <a:p>
            <a:r>
              <a:rPr lang="en-US" dirty="0"/>
              <a:t>Assist with the design of browser-based UI</a:t>
            </a:r>
          </a:p>
          <a:p>
            <a:r>
              <a:rPr lang="en-US" dirty="0"/>
              <a:t>Manuscript mentorship for high-quality peer-reviewed publication</a:t>
            </a:r>
          </a:p>
          <a:p>
            <a:r>
              <a:rPr lang="en-US" dirty="0"/>
              <a:t>Cover open-access publication fees</a:t>
            </a:r>
          </a:p>
          <a:p>
            <a:r>
              <a:rPr lang="en-US" dirty="0"/>
              <a:t>Provide full travel support for 1 student (or 2 going together) to present at a national conference (e.g., AGU Fall Meeting, San Francisco)</a:t>
            </a:r>
          </a:p>
          <a:p>
            <a:r>
              <a:rPr lang="en-US" dirty="0"/>
              <a:t>Collaborative teamwork through the project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71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125D8-3C7A-9BCD-93FC-AC567C10D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7908239-CFE3-91E2-2D2F-E60EF9FEC611}"/>
              </a:ext>
            </a:extLst>
          </p:cNvPr>
          <p:cNvSpPr txBox="1"/>
          <p:nvPr/>
        </p:nvSpPr>
        <p:spPr>
          <a:xfrm>
            <a:off x="538463" y="1460398"/>
            <a:ext cx="446787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3772A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EGN 4930 / EGN 5932C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CD44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Environmental Data Science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AEC3255-3B45-38DE-158A-A1D0D0E6A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63" y="2229839"/>
            <a:ext cx="6342397" cy="4188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DFE31E-4144-C198-08D8-2BE6168CB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469" y="3140192"/>
            <a:ext cx="3219031" cy="321903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2BF5A0B-AE30-1D05-050F-DE401DAD7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2469" y="6134130"/>
            <a:ext cx="3506258" cy="450185"/>
          </a:xfrm>
        </p:spPr>
        <p:txBody>
          <a:bodyPr>
            <a:no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Scan for more Information and to apply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B2D732-FAFE-DFFE-3DAD-536CA6DBCE95}"/>
              </a:ext>
            </a:extLst>
          </p:cNvPr>
          <p:cNvSpPr txBox="1">
            <a:spLocks/>
          </p:cNvSpPr>
          <p:nvPr/>
        </p:nvSpPr>
        <p:spPr>
          <a:xfrm>
            <a:off x="838200" y="2736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Advertisement: </a:t>
            </a:r>
            <a:r>
              <a:rPr lang="en-US" b="1" dirty="0">
                <a:solidFill>
                  <a:srgbClr val="3772A1"/>
                </a:solidFill>
              </a:rPr>
              <a:t>TA Position for Spring 2025</a:t>
            </a:r>
          </a:p>
        </p:txBody>
      </p:sp>
    </p:spTree>
    <p:extLst>
      <p:ext uri="{BB962C8B-B14F-4D97-AF65-F5344CB8AC3E}">
        <p14:creationId xmlns:p14="http://schemas.microsoft.com/office/powerpoint/2010/main" val="393260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3EADA034-8B76-40DD-BB15-5D338DA71F5E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56584EA2-3964-4AFD-9FE8-84F594B4CF5E}">
  <we:reference id="wa200005669" version="2.0.0.0" store="en-US" storeType="OMEX"/>
  <we:alternateReferences>
    <we:reference id="WA200005669" version="2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32378</TotalTime>
  <Words>1026</Words>
  <Application>Microsoft Office PowerPoint</Application>
  <PresentationFormat>Widescreen</PresentationFormat>
  <Paragraphs>157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Calibri </vt:lpstr>
      <vt:lpstr>Calibri Light</vt:lpstr>
      <vt:lpstr>CIDFont+F4</vt:lpstr>
      <vt:lpstr>Funnel Sans</vt:lpstr>
      <vt:lpstr>Mona Sans Semi Bold</vt:lpstr>
      <vt:lpstr>Univers 57 Condensed</vt:lpstr>
      <vt:lpstr>Wingdings</vt:lpstr>
      <vt:lpstr>Office Theme</vt:lpstr>
      <vt:lpstr>2_Office Theme</vt:lpstr>
      <vt:lpstr>LLM-Powered Dashboard for Groundwater Climate Resiliency in South Florida </vt:lpstr>
      <vt:lpstr>Nature-based Infrastructure for Enhancing Climate Resiliency of Groundwater Resources in South Florida</vt:lpstr>
      <vt:lpstr>PowerPoint Presentation</vt:lpstr>
      <vt:lpstr>Project assesses climate change impacts and mitigation measures using numerical models </vt:lpstr>
      <vt:lpstr>Model Inputs include climate projections with baseline and future temporal coverage</vt:lpstr>
      <vt:lpstr>Model outputs are critical for diverse stakeholders at South Florida </vt:lpstr>
      <vt:lpstr>PowerPoint Presentation</vt:lpstr>
      <vt:lpstr>Project support </vt:lpstr>
      <vt:lpstr>Scan for more Information and to apply</vt:lpstr>
      <vt:lpstr>Thank You</vt:lpstr>
      <vt:lpstr>Extra slides</vt:lpstr>
      <vt:lpstr>Dashboard Core Features</vt:lpstr>
      <vt:lpstr>Interactive Map &amp; Time Series Features</vt:lpstr>
      <vt:lpstr> LLM-Powered Decision-Support</vt:lpstr>
      <vt:lpstr>Additional Features</vt:lpstr>
    </vt:vector>
  </TitlesOfParts>
  <Company>Florida Gulf Coast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Gebremedhin, Mewcha Amha</dc:creator>
  <cp:lastModifiedBy>Elshall, Ahmed</cp:lastModifiedBy>
  <cp:revision>161</cp:revision>
  <dcterms:created xsi:type="dcterms:W3CDTF">2024-10-15T00:49:15Z</dcterms:created>
  <dcterms:modified xsi:type="dcterms:W3CDTF">2025-09-04T16:36:35Z</dcterms:modified>
</cp:coreProperties>
</file>